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312" r:id="rId7"/>
    <p:sldId id="261" r:id="rId8"/>
    <p:sldId id="262" r:id="rId9"/>
    <p:sldId id="263" r:id="rId10"/>
    <p:sldId id="264" r:id="rId11"/>
    <p:sldId id="267" r:id="rId12"/>
    <p:sldId id="265" r:id="rId13"/>
    <p:sldId id="266" r:id="rId14"/>
    <p:sldId id="271" r:id="rId15"/>
    <p:sldId id="269" r:id="rId16"/>
    <p:sldId id="270" r:id="rId17"/>
    <p:sldId id="272" r:id="rId18"/>
    <p:sldId id="308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3" r:id="rId36"/>
    <p:sldId id="294" r:id="rId37"/>
    <p:sldId id="295" r:id="rId38"/>
    <p:sldId id="298" r:id="rId39"/>
    <p:sldId id="296" r:id="rId40"/>
    <p:sldId id="297" r:id="rId41"/>
    <p:sldId id="300" r:id="rId42"/>
    <p:sldId id="302" r:id="rId43"/>
    <p:sldId id="303" r:id="rId44"/>
    <p:sldId id="304" r:id="rId45"/>
    <p:sldId id="305" r:id="rId46"/>
    <p:sldId id="310" r:id="rId47"/>
    <p:sldId id="311" r:id="rId48"/>
    <p:sldId id="306" r:id="rId49"/>
    <p:sldId id="307" r:id="rId50"/>
    <p:sldId id="309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B1BD"/>
    <a:srgbClr val="A2B7C6"/>
    <a:srgbClr val="B6A5C3"/>
    <a:srgbClr val="97BAFF"/>
    <a:srgbClr val="F8F8F8"/>
    <a:srgbClr val="7491CC"/>
    <a:srgbClr val="ABAECC"/>
    <a:srgbClr val="C1C4CC"/>
    <a:srgbClr val="D1D3D4"/>
    <a:srgbClr val="EEEA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3" autoAdjust="0"/>
    <p:restoredTop sz="83183" autoAdjust="0"/>
  </p:normalViewPr>
  <p:slideViewPr>
    <p:cSldViewPr>
      <p:cViewPr varScale="1">
        <p:scale>
          <a:sx n="93" d="100"/>
          <a:sy n="93" d="100"/>
        </p:scale>
        <p:origin x="-9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FA65C-3AE7-4F5E-A45F-62D6CA485A5A}" type="datetimeFigureOut">
              <a:rPr lang="en-US" smtClean="0"/>
              <a:pPr/>
              <a:t>10/13/2009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1C920-64D0-4446-82E5-8C9ACCC2C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</a:t>
            </a:r>
            <a:r>
              <a:rPr lang="en-US" baseline="0" dirty="0" smtClean="0"/>
              <a:t> I’ll be presenting our work, titled ‘multi-scale surface descriptors’.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C920-64D0-4446-82E5-8C9ACCC2C6E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summary…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C920-64D0-4446-82E5-8C9ACCC2C6E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F3D33-0847-427C-B8EC-EE2475369A6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Anisotropic:</a:t>
            </a:r>
            <a:r>
              <a:rPr lang="en-US" baseline="0" dirty="0" smtClean="0"/>
              <a:t> </a:t>
            </a:r>
            <a:r>
              <a:rPr lang="en-US" dirty="0" smtClean="0"/>
              <a:t>More like a cylinder</a:t>
            </a:r>
          </a:p>
          <a:p>
            <a:r>
              <a:rPr lang="en-US" dirty="0" smtClean="0"/>
              <a:t>Isotropic: More like a symmetric </a:t>
            </a:r>
            <a:r>
              <a:rPr lang="en-US" dirty="0" err="1" smtClean="0"/>
              <a:t>paraboloid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C920-64D0-4446-82E5-8C9ACCC2C6E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we have patch of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surface, and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height field describing that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patch.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 how do we relate that to curvature?</a:t>
            </a:r>
          </a:p>
          <a:p>
            <a:pPr>
              <a:buFont typeface="Arial" charset="0"/>
              <a:buChar char="•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said: curvature is only valid on smooth surfaces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we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eed a smooth approximation of the points</a:t>
            </a:r>
          </a:p>
          <a:p>
            <a:pPr>
              <a:buFont typeface="Arial" charset="0"/>
              <a:buNone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charset="0"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 Linear System!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F3D33-0847-427C-B8EC-EE2475369A6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get at the same thing by looking at the statistics of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using them directly as a descriptor.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F3D33-0847-427C-B8EC-EE2475369A6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key ideas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F3D33-0847-427C-B8EC-EE2475369A69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</a:t>
            </a:r>
            <a:r>
              <a:rPr lang="en-US" baseline="0" dirty="0" smtClean="0"/>
              <a:t> it’s most abstract, the idea with multi-scale is that we capture phenomena at multiple scales.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could be done by constructing multiple levels of detail, or as we do, by investigating the properties of regions of the surface, of varying sizes.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Independently, shape descriptors distill the properties of the shape of the surface at a point into a vector of numbers.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C920-64D0-4446-82E5-8C9ACCC2C6E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surface descriptors have been found useful for a range of tasks, such as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C920-64D0-4446-82E5-8C9ACCC2C6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we can break down our method along the same lines…</a:t>
            </a:r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the first step, we find regions of varying sizes around a given point … and as I’ll show later, this allows us to be multi-scale.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second, we statistically characterize them … which gives us our descriptor.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F3D33-0847-427C-B8EC-EE2475369A6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</a:t>
            </a:r>
            <a:r>
              <a:rPr lang="en-US" baseline="0" dirty="0" smtClean="0"/>
              <a:t> let me go into a bit more detail about multi scale. In particular, what do we mean by capturing phenomena at multiple scales?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F3D33-0847-427C-B8EC-EE2475369A6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F3D33-0847-427C-B8EC-EE2475369A6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think</a:t>
            </a:r>
            <a:r>
              <a:rPr lang="en-US" baseline="0" dirty="0" smtClean="0"/>
              <a:t> that to properly characterize a point on a surface, and more importantly, to get its context, you need both.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C920-64D0-4446-82E5-8C9ACCC2C6E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Curvature: intrinsic property of the surface. Perfectly characterizes</a:t>
            </a:r>
            <a:r>
              <a:rPr lang="en-US" baseline="0" dirty="0" smtClean="0"/>
              <a:t> an infinitesimal region. So if we have a point on this surface parameterized by u and v, we can construct a simple 2x2 tensor that describes how its very local neighborhood behaves.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Non local curvature: If we want something similar for the larger patches, we’re out of luck. The best we hope for is an approximation of that patch.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C920-64D0-4446-82E5-8C9ACCC2C6E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dirty="0" smtClean="0"/>
              <a:t>*</a:t>
            </a:r>
            <a:r>
              <a:rPr lang="en-US" baseline="0" dirty="0" smtClean="0"/>
              <a:t> </a:t>
            </a:r>
            <a:r>
              <a:rPr lang="en-US" dirty="0" smtClean="0"/>
              <a:t>I</a:t>
            </a:r>
            <a:r>
              <a:rPr lang="en-US" baseline="0" dirty="0" smtClean="0"/>
              <a:t> want to work on meshes</a:t>
            </a:r>
          </a:p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* Curvature is not defined… but that’s someone else’s problem</a:t>
            </a:r>
          </a:p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* Still, important to deal with bad tessellation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C920-64D0-4446-82E5-8C9ACCC2C6E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vis09-lite-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981200"/>
          </a:xfrm>
        </p:spPr>
        <p:txBody>
          <a:bodyPr anchor="b"/>
          <a:lstStyle>
            <a:lvl1pPr algn="r">
              <a:defRPr sz="3800"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638800"/>
            <a:ext cx="7772400" cy="990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0955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1341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6F6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9050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924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050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152400"/>
            <a:ext cx="786245" cy="851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aseline="0">
          <a:solidFill>
            <a:srgbClr val="007774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rgbClr val="46464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D1D1"/>
        </a:buClr>
        <a:buFont typeface="Times"/>
        <a:buChar char="•"/>
        <a:defRPr sz="2400">
          <a:solidFill>
            <a:srgbClr val="464646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rgbClr val="464646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464646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46464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46464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46464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46464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46464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Multi-Scale </a:t>
            </a:r>
            <a:r>
              <a:rPr lang="en-US" dirty="0"/>
              <a:t>Surface </a:t>
            </a:r>
            <a:r>
              <a:rPr lang="en-US" dirty="0" smtClean="0"/>
              <a:t>Descriptors</a:t>
            </a:r>
            <a:r>
              <a:rPr lang="en-US" dirty="0"/>
              <a:t/>
            </a:r>
            <a:br>
              <a:rPr lang="en-US" dirty="0"/>
            </a:br>
            <a:endParaRPr lang="en-US" sz="1800" dirty="0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 smtClean="0"/>
              <a:t>Gregory Cipriano, George N. Phillips Jr., and Michael Gleicher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090612" cy="1182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4" descr="C:\Users\gregc\Desktop\UW_logo_2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8412" y="344487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Multi-Scale?</a:t>
            </a:r>
            <a:endParaRPr lang="en-US" dirty="0"/>
          </a:p>
        </p:txBody>
      </p:sp>
      <p:pic>
        <p:nvPicPr>
          <p:cNvPr id="1026" name="Picture 2" descr="C:\Users\gregc\Documents\papers\vis09\TalkFigures\Bump1.png"/>
          <p:cNvPicPr>
            <a:picLocks noChangeAspect="1" noChangeArrowheads="1"/>
          </p:cNvPicPr>
          <p:nvPr/>
        </p:nvPicPr>
        <p:blipFill>
          <a:blip r:embed="rId3" cstate="print">
            <a:lum bright="-28000" contrast="34000"/>
          </a:blip>
          <a:stretch>
            <a:fillRect/>
          </a:stretch>
        </p:blipFill>
        <p:spPr bwMode="auto">
          <a:xfrm>
            <a:off x="2918837" y="2209912"/>
            <a:ext cx="3297041" cy="3685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Curvature and Non-Local </a:t>
            </a:r>
            <a:r>
              <a:rPr lang="en-US" dirty="0" smtClean="0"/>
              <a:t>Curvature</a:t>
            </a:r>
            <a:endParaRPr lang="en-US" dirty="0"/>
          </a:p>
        </p:txBody>
      </p:sp>
      <p:pic>
        <p:nvPicPr>
          <p:cNvPr id="1026" name="Picture 2" descr="C:\Users\gregc\Documents\papers\vis09\TalkFigures\CurvatureTens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8699" y="1970637"/>
            <a:ext cx="2174418" cy="984327"/>
          </a:xfrm>
          <a:prstGeom prst="rect">
            <a:avLst/>
          </a:prstGeom>
          <a:noFill/>
        </p:spPr>
      </p:pic>
      <p:pic>
        <p:nvPicPr>
          <p:cNvPr id="1029" name="Picture 5" descr="C:\Users\gregc\Documents\papers\vis09\TalkFigures\CurvExPoi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86199"/>
            <a:ext cx="3784400" cy="2055530"/>
          </a:xfrm>
          <a:prstGeom prst="rect">
            <a:avLst/>
          </a:prstGeom>
          <a:noFill/>
        </p:spPr>
      </p:pic>
      <p:pic>
        <p:nvPicPr>
          <p:cNvPr id="1030" name="Picture 6" descr="C:\Users\gregc\Documents\papers\vis09\TalkFigures\CurvExPatc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6200" y="3886199"/>
            <a:ext cx="3784400" cy="2068064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 bwMode="auto">
          <a:xfrm>
            <a:off x="2173462" y="2514598"/>
            <a:ext cx="950738" cy="1417625"/>
          </a:xfrm>
          <a:custGeom>
            <a:avLst/>
            <a:gdLst>
              <a:gd name="connsiteX0" fmla="*/ 0 w 2782614"/>
              <a:gd name="connsiteY0" fmla="*/ 901262 h 901262"/>
              <a:gd name="connsiteX1" fmla="*/ 1466193 w 2782614"/>
              <a:gd name="connsiteY1" fmla="*/ 144517 h 901262"/>
              <a:gd name="connsiteX2" fmla="*/ 2782614 w 2782614"/>
              <a:gd name="connsiteY2" fmla="*/ 34158 h 901262"/>
              <a:gd name="connsiteX0" fmla="*/ 0 w 2782614"/>
              <a:gd name="connsiteY0" fmla="*/ 884183 h 884183"/>
              <a:gd name="connsiteX1" fmla="*/ 996319 w 2782614"/>
              <a:gd name="connsiteY1" fmla="*/ 304735 h 884183"/>
              <a:gd name="connsiteX2" fmla="*/ 2782614 w 2782614"/>
              <a:gd name="connsiteY2" fmla="*/ 17079 h 884183"/>
              <a:gd name="connsiteX0" fmla="*/ 0 w 5164350"/>
              <a:gd name="connsiteY0" fmla="*/ 622387 h 622387"/>
              <a:gd name="connsiteX1" fmla="*/ 996319 w 5164350"/>
              <a:gd name="connsiteY1" fmla="*/ 42939 h 622387"/>
              <a:gd name="connsiteX2" fmla="*/ 5164350 w 5164350"/>
              <a:gd name="connsiteY2" fmla="*/ 364753 h 622387"/>
              <a:gd name="connsiteX0" fmla="*/ 0 w 5164350"/>
              <a:gd name="connsiteY0" fmla="*/ 622387 h 622387"/>
              <a:gd name="connsiteX1" fmla="*/ 996319 w 5164350"/>
              <a:gd name="connsiteY1" fmla="*/ 42939 h 622387"/>
              <a:gd name="connsiteX2" fmla="*/ 5164350 w 5164350"/>
              <a:gd name="connsiteY2" fmla="*/ 364753 h 622387"/>
              <a:gd name="connsiteX0" fmla="*/ 0 w 5164350"/>
              <a:gd name="connsiteY0" fmla="*/ 816978 h 816978"/>
              <a:gd name="connsiteX1" fmla="*/ 996319 w 5164350"/>
              <a:gd name="connsiteY1" fmla="*/ 237530 h 816978"/>
              <a:gd name="connsiteX2" fmla="*/ 2484897 w 5164350"/>
              <a:gd name="connsiteY2" fmla="*/ 53636 h 816978"/>
              <a:gd name="connsiteX3" fmla="*/ 5164350 w 5164350"/>
              <a:gd name="connsiteY3" fmla="*/ 559344 h 816978"/>
              <a:gd name="connsiteX0" fmla="*/ 0 w 3080331"/>
              <a:gd name="connsiteY0" fmla="*/ 793991 h 793991"/>
              <a:gd name="connsiteX1" fmla="*/ 996319 w 3080331"/>
              <a:gd name="connsiteY1" fmla="*/ 214543 h 793991"/>
              <a:gd name="connsiteX2" fmla="*/ 2484897 w 3080331"/>
              <a:gd name="connsiteY2" fmla="*/ 30649 h 793991"/>
              <a:gd name="connsiteX3" fmla="*/ 3080331 w 3080331"/>
              <a:gd name="connsiteY3" fmla="*/ 30650 h 793991"/>
              <a:gd name="connsiteX0" fmla="*/ 0 w 3080331"/>
              <a:gd name="connsiteY0" fmla="*/ 931911 h 931911"/>
              <a:gd name="connsiteX1" fmla="*/ 996319 w 3080331"/>
              <a:gd name="connsiteY1" fmla="*/ 352463 h 931911"/>
              <a:gd name="connsiteX2" fmla="*/ 1294036 w 3080331"/>
              <a:gd name="connsiteY2" fmla="*/ 30649 h 931911"/>
              <a:gd name="connsiteX3" fmla="*/ 3080331 w 3080331"/>
              <a:gd name="connsiteY3" fmla="*/ 168570 h 931911"/>
              <a:gd name="connsiteX0" fmla="*/ 162123 w 3242454"/>
              <a:gd name="connsiteY0" fmla="*/ 908924 h 908924"/>
              <a:gd name="connsiteX1" fmla="*/ 860725 w 3242454"/>
              <a:gd name="connsiteY1" fmla="*/ 99609 h 908924"/>
              <a:gd name="connsiteX2" fmla="*/ 1456159 w 3242454"/>
              <a:gd name="connsiteY2" fmla="*/ 7662 h 908924"/>
              <a:gd name="connsiteX3" fmla="*/ 3242454 w 3242454"/>
              <a:gd name="connsiteY3" fmla="*/ 145583 h 908924"/>
              <a:gd name="connsiteX0" fmla="*/ 0 w 3080331"/>
              <a:gd name="connsiteY0" fmla="*/ 901262 h 901262"/>
              <a:gd name="connsiteX1" fmla="*/ 1294036 w 3080331"/>
              <a:gd name="connsiteY1" fmla="*/ 0 h 901262"/>
              <a:gd name="connsiteX2" fmla="*/ 3080331 w 3080331"/>
              <a:gd name="connsiteY2" fmla="*/ 137921 h 901262"/>
              <a:gd name="connsiteX0" fmla="*/ 1085235 w 4165566"/>
              <a:gd name="connsiteY0" fmla="*/ 901262 h 901262"/>
              <a:gd name="connsiteX1" fmla="*/ 2379271 w 4165566"/>
              <a:gd name="connsiteY1" fmla="*/ 0 h 901262"/>
              <a:gd name="connsiteX2" fmla="*/ 4165566 w 4165566"/>
              <a:gd name="connsiteY2" fmla="*/ 137921 h 901262"/>
              <a:gd name="connsiteX0" fmla="*/ 1085235 w 4165570"/>
              <a:gd name="connsiteY0" fmla="*/ 901262 h 901262"/>
              <a:gd name="connsiteX1" fmla="*/ 2379271 w 4165570"/>
              <a:gd name="connsiteY1" fmla="*/ 0 h 901262"/>
              <a:gd name="connsiteX2" fmla="*/ 4165570 w 4165570"/>
              <a:gd name="connsiteY2" fmla="*/ 45973 h 901262"/>
              <a:gd name="connsiteX0" fmla="*/ 1382955 w 4463290"/>
              <a:gd name="connsiteY0" fmla="*/ 855289 h 855289"/>
              <a:gd name="connsiteX1" fmla="*/ 2379270 w 4463290"/>
              <a:gd name="connsiteY1" fmla="*/ 0 h 855289"/>
              <a:gd name="connsiteX2" fmla="*/ 4463290 w 4463290"/>
              <a:gd name="connsiteY2" fmla="*/ 0 h 855289"/>
              <a:gd name="connsiteX0" fmla="*/ 1382955 w 4463290"/>
              <a:gd name="connsiteY0" fmla="*/ 917649 h 917649"/>
              <a:gd name="connsiteX1" fmla="*/ 2379270 w 4463290"/>
              <a:gd name="connsiteY1" fmla="*/ 62360 h 917649"/>
              <a:gd name="connsiteX2" fmla="*/ 4463290 w 4463290"/>
              <a:gd name="connsiteY2" fmla="*/ 62360 h 917649"/>
              <a:gd name="connsiteX0" fmla="*/ 1680668 w 4761003"/>
              <a:gd name="connsiteY0" fmla="*/ 855289 h 855289"/>
              <a:gd name="connsiteX1" fmla="*/ 2379271 w 4761003"/>
              <a:gd name="connsiteY1" fmla="*/ 91947 h 855289"/>
              <a:gd name="connsiteX2" fmla="*/ 4761003 w 4761003"/>
              <a:gd name="connsiteY2" fmla="*/ 0 h 855289"/>
              <a:gd name="connsiteX0" fmla="*/ 634237 w 3714572"/>
              <a:gd name="connsiteY0" fmla="*/ 855289 h 855289"/>
              <a:gd name="connsiteX1" fmla="*/ 1332840 w 3714572"/>
              <a:gd name="connsiteY1" fmla="*/ 91947 h 855289"/>
              <a:gd name="connsiteX2" fmla="*/ 3714572 w 3714572"/>
              <a:gd name="connsiteY2" fmla="*/ 0 h 85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4572" h="855289">
                <a:moveTo>
                  <a:pt x="634237" y="855289"/>
                </a:moveTo>
                <a:cubicBezTo>
                  <a:pt x="903828" y="667526"/>
                  <a:pt x="0" y="218261"/>
                  <a:pt x="1332840" y="91947"/>
                </a:cubicBezTo>
                <a:cubicBezTo>
                  <a:pt x="2133628" y="29587"/>
                  <a:pt x="3019899" y="0"/>
                  <a:pt x="3714572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93200" y="1828800"/>
            <a:ext cx="81144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en-US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524355" y="2514598"/>
            <a:ext cx="950738" cy="1417625"/>
          </a:xfrm>
          <a:custGeom>
            <a:avLst/>
            <a:gdLst>
              <a:gd name="connsiteX0" fmla="*/ 0 w 2782614"/>
              <a:gd name="connsiteY0" fmla="*/ 901262 h 901262"/>
              <a:gd name="connsiteX1" fmla="*/ 1466193 w 2782614"/>
              <a:gd name="connsiteY1" fmla="*/ 144517 h 901262"/>
              <a:gd name="connsiteX2" fmla="*/ 2782614 w 2782614"/>
              <a:gd name="connsiteY2" fmla="*/ 34158 h 901262"/>
              <a:gd name="connsiteX0" fmla="*/ 0 w 2782614"/>
              <a:gd name="connsiteY0" fmla="*/ 884183 h 884183"/>
              <a:gd name="connsiteX1" fmla="*/ 996319 w 2782614"/>
              <a:gd name="connsiteY1" fmla="*/ 304735 h 884183"/>
              <a:gd name="connsiteX2" fmla="*/ 2782614 w 2782614"/>
              <a:gd name="connsiteY2" fmla="*/ 17079 h 884183"/>
              <a:gd name="connsiteX0" fmla="*/ 0 w 5164350"/>
              <a:gd name="connsiteY0" fmla="*/ 622387 h 622387"/>
              <a:gd name="connsiteX1" fmla="*/ 996319 w 5164350"/>
              <a:gd name="connsiteY1" fmla="*/ 42939 h 622387"/>
              <a:gd name="connsiteX2" fmla="*/ 5164350 w 5164350"/>
              <a:gd name="connsiteY2" fmla="*/ 364753 h 622387"/>
              <a:gd name="connsiteX0" fmla="*/ 0 w 5164350"/>
              <a:gd name="connsiteY0" fmla="*/ 622387 h 622387"/>
              <a:gd name="connsiteX1" fmla="*/ 996319 w 5164350"/>
              <a:gd name="connsiteY1" fmla="*/ 42939 h 622387"/>
              <a:gd name="connsiteX2" fmla="*/ 5164350 w 5164350"/>
              <a:gd name="connsiteY2" fmla="*/ 364753 h 622387"/>
              <a:gd name="connsiteX0" fmla="*/ 0 w 5164350"/>
              <a:gd name="connsiteY0" fmla="*/ 816978 h 816978"/>
              <a:gd name="connsiteX1" fmla="*/ 996319 w 5164350"/>
              <a:gd name="connsiteY1" fmla="*/ 237530 h 816978"/>
              <a:gd name="connsiteX2" fmla="*/ 2484897 w 5164350"/>
              <a:gd name="connsiteY2" fmla="*/ 53636 h 816978"/>
              <a:gd name="connsiteX3" fmla="*/ 5164350 w 5164350"/>
              <a:gd name="connsiteY3" fmla="*/ 559344 h 816978"/>
              <a:gd name="connsiteX0" fmla="*/ 0 w 3080331"/>
              <a:gd name="connsiteY0" fmla="*/ 793991 h 793991"/>
              <a:gd name="connsiteX1" fmla="*/ 996319 w 3080331"/>
              <a:gd name="connsiteY1" fmla="*/ 214543 h 793991"/>
              <a:gd name="connsiteX2" fmla="*/ 2484897 w 3080331"/>
              <a:gd name="connsiteY2" fmla="*/ 30649 h 793991"/>
              <a:gd name="connsiteX3" fmla="*/ 3080331 w 3080331"/>
              <a:gd name="connsiteY3" fmla="*/ 30650 h 793991"/>
              <a:gd name="connsiteX0" fmla="*/ 0 w 3080331"/>
              <a:gd name="connsiteY0" fmla="*/ 931911 h 931911"/>
              <a:gd name="connsiteX1" fmla="*/ 996319 w 3080331"/>
              <a:gd name="connsiteY1" fmla="*/ 352463 h 931911"/>
              <a:gd name="connsiteX2" fmla="*/ 1294036 w 3080331"/>
              <a:gd name="connsiteY2" fmla="*/ 30649 h 931911"/>
              <a:gd name="connsiteX3" fmla="*/ 3080331 w 3080331"/>
              <a:gd name="connsiteY3" fmla="*/ 168570 h 931911"/>
              <a:gd name="connsiteX0" fmla="*/ 162123 w 3242454"/>
              <a:gd name="connsiteY0" fmla="*/ 908924 h 908924"/>
              <a:gd name="connsiteX1" fmla="*/ 860725 w 3242454"/>
              <a:gd name="connsiteY1" fmla="*/ 99609 h 908924"/>
              <a:gd name="connsiteX2" fmla="*/ 1456159 w 3242454"/>
              <a:gd name="connsiteY2" fmla="*/ 7662 h 908924"/>
              <a:gd name="connsiteX3" fmla="*/ 3242454 w 3242454"/>
              <a:gd name="connsiteY3" fmla="*/ 145583 h 908924"/>
              <a:gd name="connsiteX0" fmla="*/ 0 w 3080331"/>
              <a:gd name="connsiteY0" fmla="*/ 901262 h 901262"/>
              <a:gd name="connsiteX1" fmla="*/ 1294036 w 3080331"/>
              <a:gd name="connsiteY1" fmla="*/ 0 h 901262"/>
              <a:gd name="connsiteX2" fmla="*/ 3080331 w 3080331"/>
              <a:gd name="connsiteY2" fmla="*/ 137921 h 901262"/>
              <a:gd name="connsiteX0" fmla="*/ 1085235 w 4165566"/>
              <a:gd name="connsiteY0" fmla="*/ 901262 h 901262"/>
              <a:gd name="connsiteX1" fmla="*/ 2379271 w 4165566"/>
              <a:gd name="connsiteY1" fmla="*/ 0 h 901262"/>
              <a:gd name="connsiteX2" fmla="*/ 4165566 w 4165566"/>
              <a:gd name="connsiteY2" fmla="*/ 137921 h 901262"/>
              <a:gd name="connsiteX0" fmla="*/ 1085235 w 4165570"/>
              <a:gd name="connsiteY0" fmla="*/ 901262 h 901262"/>
              <a:gd name="connsiteX1" fmla="*/ 2379271 w 4165570"/>
              <a:gd name="connsiteY1" fmla="*/ 0 h 901262"/>
              <a:gd name="connsiteX2" fmla="*/ 4165570 w 4165570"/>
              <a:gd name="connsiteY2" fmla="*/ 45973 h 901262"/>
              <a:gd name="connsiteX0" fmla="*/ 1382955 w 4463290"/>
              <a:gd name="connsiteY0" fmla="*/ 855289 h 855289"/>
              <a:gd name="connsiteX1" fmla="*/ 2379270 w 4463290"/>
              <a:gd name="connsiteY1" fmla="*/ 0 h 855289"/>
              <a:gd name="connsiteX2" fmla="*/ 4463290 w 4463290"/>
              <a:gd name="connsiteY2" fmla="*/ 0 h 855289"/>
              <a:gd name="connsiteX0" fmla="*/ 1382955 w 4463290"/>
              <a:gd name="connsiteY0" fmla="*/ 917649 h 917649"/>
              <a:gd name="connsiteX1" fmla="*/ 2379270 w 4463290"/>
              <a:gd name="connsiteY1" fmla="*/ 62360 h 917649"/>
              <a:gd name="connsiteX2" fmla="*/ 4463290 w 4463290"/>
              <a:gd name="connsiteY2" fmla="*/ 62360 h 917649"/>
              <a:gd name="connsiteX0" fmla="*/ 1680668 w 4761003"/>
              <a:gd name="connsiteY0" fmla="*/ 855289 h 855289"/>
              <a:gd name="connsiteX1" fmla="*/ 2379271 w 4761003"/>
              <a:gd name="connsiteY1" fmla="*/ 91947 h 855289"/>
              <a:gd name="connsiteX2" fmla="*/ 4761003 w 4761003"/>
              <a:gd name="connsiteY2" fmla="*/ 0 h 855289"/>
              <a:gd name="connsiteX0" fmla="*/ 634237 w 3714572"/>
              <a:gd name="connsiteY0" fmla="*/ 855289 h 855289"/>
              <a:gd name="connsiteX1" fmla="*/ 1332840 w 3714572"/>
              <a:gd name="connsiteY1" fmla="*/ 91947 h 855289"/>
              <a:gd name="connsiteX2" fmla="*/ 3714572 w 3714572"/>
              <a:gd name="connsiteY2" fmla="*/ 0 h 85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4572" h="855289">
                <a:moveTo>
                  <a:pt x="634237" y="855289"/>
                </a:moveTo>
                <a:cubicBezTo>
                  <a:pt x="903828" y="667526"/>
                  <a:pt x="0" y="218261"/>
                  <a:pt x="1332840" y="91947"/>
                </a:cubicBezTo>
                <a:cubicBezTo>
                  <a:pt x="2133628" y="29587"/>
                  <a:pt x="3019899" y="0"/>
                  <a:pt x="3714572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Curvature (a quick definition)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124239"/>
            <a:ext cx="1981200" cy="743161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</p:pic>
      <p:pic>
        <p:nvPicPr>
          <p:cNvPr id="7" name="Picture 2" descr="C:\Users\gregc\Documents\papers\vis09\TalkFigures\OsculatingCir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8726" y="2076239"/>
            <a:ext cx="3806550" cy="2857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Curvature (a quick definition)</a:t>
            </a:r>
            <a:endParaRPr lang="en-US" dirty="0"/>
          </a:p>
        </p:txBody>
      </p:sp>
      <p:pic>
        <p:nvPicPr>
          <p:cNvPr id="2051" name="Picture 3" descr="C:\Users\gregc\Documents\papers\vis09\TalkFigures\Minimal_surface_curvature_planes-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57400"/>
            <a:ext cx="5704694" cy="3891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Tessellation</a:t>
            </a:r>
            <a:endParaRPr lang="en-US" dirty="0"/>
          </a:p>
        </p:txBody>
      </p:sp>
      <p:pic>
        <p:nvPicPr>
          <p:cNvPr id="6" name="Content Placeholder 5" descr="SphereTes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33803" y="3770870"/>
            <a:ext cx="2538596" cy="2553730"/>
          </a:xfrm>
        </p:spPr>
      </p:pic>
      <p:pic>
        <p:nvPicPr>
          <p:cNvPr id="7" name="Picture 6" descr="Sphe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6203" y="3770870"/>
            <a:ext cx="2547397" cy="2551176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228600" y="20574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B9745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C3A3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Curvature has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C3A3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precise definition on smooth, continuous surfaces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76700"/>
              </a:buClr>
              <a:buSzTx/>
              <a:buFont typeface="Times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A37"/>
                </a:solidFill>
                <a:effectLst/>
                <a:uLnTx/>
                <a:uFillTx/>
                <a:latin typeface="+mn-lt"/>
                <a:ea typeface="+mn-ea"/>
              </a:rPr>
              <a:t>But we work with meshes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rgbClr val="A76700"/>
              </a:buClr>
              <a:buFont typeface="Times" charset="0"/>
              <a:buChar char="•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A37"/>
                </a:solidFill>
                <a:effectLst/>
                <a:uLnTx/>
                <a:uFillTx/>
                <a:latin typeface="+mn-lt"/>
                <a:ea typeface="+mn-ea"/>
              </a:rPr>
              <a:t>Discrete</a:t>
            </a:r>
            <a:r>
              <a:rPr lang="en-US" sz="1800" kern="0" dirty="0" smtClean="0">
                <a:solidFill>
                  <a:srgbClr val="3C3A37"/>
                </a:solidFill>
                <a:latin typeface="+mn-lt"/>
                <a:ea typeface="+mn-ea"/>
              </a:rPr>
              <a:t>, tessellated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3C3A37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76700"/>
              </a:buClr>
              <a:buSzTx/>
              <a:buFont typeface="Times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A37"/>
                </a:solidFill>
                <a:effectLst/>
                <a:uLnTx/>
                <a:uFillTx/>
                <a:latin typeface="+mn-lt"/>
                <a:ea typeface="+mn-ea"/>
              </a:rPr>
              <a:t>Sensitive to bad mesh tessellation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9767D"/>
              </a:buClr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3C3A37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76700"/>
              </a:buClr>
              <a:buSzTx/>
              <a:buFont typeface="Times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3C3A37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226111" y="4990070"/>
            <a:ext cx="914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Curvature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 of using local curvature:</a:t>
            </a:r>
          </a:p>
          <a:p>
            <a:pPr lvl="1"/>
            <a:r>
              <a:rPr lang="en-US" sz="1600" dirty="0" smtClean="0"/>
              <a:t>Perfectly describes region (in the limit)</a:t>
            </a:r>
          </a:p>
          <a:p>
            <a:pPr lvl="1"/>
            <a:r>
              <a:rPr lang="en-US" sz="1600" dirty="0" smtClean="0"/>
              <a:t>Has real geometrical meaning</a:t>
            </a:r>
          </a:p>
          <a:p>
            <a:pPr lvl="1"/>
            <a:endParaRPr lang="en-US" sz="1600" dirty="0" smtClean="0"/>
          </a:p>
          <a:p>
            <a:r>
              <a:rPr lang="en-US" dirty="0" smtClean="0"/>
              <a:t>Drawbacks</a:t>
            </a:r>
          </a:p>
          <a:p>
            <a:pPr lvl="1"/>
            <a:r>
              <a:rPr lang="en-US" sz="1600" dirty="0" smtClean="0"/>
              <a:t>Cannot capture larger regions</a:t>
            </a:r>
          </a:p>
          <a:p>
            <a:pPr lvl="2"/>
            <a:r>
              <a:rPr lang="en-US" sz="1600" dirty="0" smtClean="0"/>
              <a:t>Missing context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943844" y="4876800"/>
            <a:ext cx="5256312" cy="1200329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chemeClr val="bg1">
                  <a:lumMod val="95000"/>
                  <a:alpha val="95000"/>
                </a:schemeClr>
              </a:gs>
            </a:gsLst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want to describe the surface using something like curvature,</a:t>
            </a:r>
          </a:p>
          <a:p>
            <a:pPr algn="ctr"/>
            <a:r>
              <a:rPr lang="en-US" dirty="0" smtClean="0"/>
              <a:t>but at multiple scales.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Desired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382000" cy="4419600"/>
          </a:xfrm>
        </p:spPr>
        <p:txBody>
          <a:bodyPr/>
          <a:lstStyle/>
          <a:p>
            <a:r>
              <a:rPr lang="en-US" sz="2300" dirty="0" smtClean="0"/>
              <a:t>Scales to describe larger neighborhoods</a:t>
            </a:r>
          </a:p>
          <a:p>
            <a:pPr lvl="1"/>
            <a:r>
              <a:rPr lang="en-US" sz="2100" dirty="0" smtClean="0"/>
              <a:t>Of biologically meaningful size</a:t>
            </a:r>
          </a:p>
          <a:p>
            <a:r>
              <a:rPr lang="en-US" sz="2300" dirty="0" smtClean="0"/>
              <a:t>Allows for simple control of scale</a:t>
            </a:r>
          </a:p>
          <a:p>
            <a:r>
              <a:rPr lang="en-US" sz="2300" dirty="0" smtClean="0"/>
              <a:t>Compensates for issues in tessellation</a:t>
            </a:r>
          </a:p>
          <a:p>
            <a:pPr lvl="1"/>
            <a:r>
              <a:rPr lang="en-US" sz="2000" dirty="0" smtClean="0"/>
              <a:t>Bad triangles, uneven distribution of vertices</a:t>
            </a:r>
          </a:p>
          <a:p>
            <a:r>
              <a:rPr lang="en-US" sz="2300" dirty="0" smtClean="0"/>
              <a:t>Efficient</a:t>
            </a:r>
          </a:p>
          <a:p>
            <a:r>
              <a:rPr lang="en-US" sz="2300" dirty="0" smtClean="0"/>
              <a:t>Intuitive</a:t>
            </a:r>
          </a:p>
          <a:p>
            <a:r>
              <a:rPr lang="en-US" sz="2300" dirty="0" smtClean="0"/>
              <a:t>Effective (for our applications)</a:t>
            </a:r>
          </a:p>
          <a:p>
            <a:pPr lvl="1"/>
            <a:r>
              <a:rPr lang="en-US" sz="2000" dirty="0" smtClean="0"/>
              <a:t>Matching, stylized rendering and illumination, segmentation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 (at a Very High 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382000" cy="4495800"/>
          </a:xfrm>
        </p:spPr>
        <p:txBody>
          <a:bodyPr/>
          <a:lstStyle/>
          <a:p>
            <a:pPr marL="457200" indent="-457200">
              <a:buNone/>
            </a:pPr>
            <a:r>
              <a:rPr lang="en-US" sz="2300" u="sng" dirty="0" smtClean="0"/>
              <a:t>Input:</a:t>
            </a:r>
          </a:p>
          <a:p>
            <a:pPr marL="457200" indent="-457200">
              <a:buNone/>
            </a:pPr>
            <a:endParaRPr lang="en-US" sz="2300" u="sng" dirty="0" smtClean="0"/>
          </a:p>
          <a:p>
            <a:pPr marL="457200" indent="-457200">
              <a:buNone/>
            </a:pPr>
            <a:r>
              <a:rPr lang="en-US" sz="2300" dirty="0" smtClean="0"/>
              <a:t>	A point </a:t>
            </a:r>
            <a:r>
              <a:rPr lang="en-US" sz="2300" i="1" dirty="0" smtClean="0"/>
              <a:t>P,</a:t>
            </a:r>
            <a:r>
              <a:rPr lang="en-US" sz="2300" dirty="0" smtClean="0"/>
              <a:t> and the region around it, of a specific size </a:t>
            </a:r>
            <a:r>
              <a:rPr lang="en-US" sz="2300" i="1" dirty="0" smtClean="0"/>
              <a:t>D</a:t>
            </a:r>
            <a:endParaRPr lang="en-US" sz="2300" dirty="0" smtClean="0"/>
          </a:p>
          <a:p>
            <a:pPr marL="457200" indent="-457200">
              <a:buNone/>
            </a:pPr>
            <a:endParaRPr lang="en-US" sz="2300" dirty="0" smtClean="0"/>
          </a:p>
          <a:p>
            <a:pPr marL="457200" indent="-457200">
              <a:buNone/>
            </a:pPr>
            <a:r>
              <a:rPr lang="en-US" sz="2300" u="sng" dirty="0" smtClean="0"/>
              <a:t>Output:</a:t>
            </a:r>
          </a:p>
          <a:p>
            <a:pPr marL="457200" indent="-457200">
              <a:buNone/>
            </a:pPr>
            <a:endParaRPr lang="en-US" sz="2300" u="sng" dirty="0" smtClean="0"/>
          </a:p>
          <a:p>
            <a:pPr marL="457200" indent="-457200">
              <a:buNone/>
            </a:pPr>
            <a:r>
              <a:rPr lang="en-US" sz="2300" dirty="0" smtClean="0"/>
              <a:t>	Its characterization</a:t>
            </a:r>
          </a:p>
          <a:p>
            <a:pPr marL="457200" indent="-457200">
              <a:buNone/>
            </a:pPr>
            <a:r>
              <a:rPr lang="en-US" sz="2000" dirty="0" smtClean="0"/>
              <a:t>		4 numbers: (curvature, direction/magnitude of anisotropy)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 (at a High 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05000"/>
            <a:ext cx="6934200" cy="4648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300" dirty="0" smtClean="0"/>
              <a:t>First, for </a:t>
            </a:r>
            <a:r>
              <a:rPr lang="en-US" sz="2300" i="1" dirty="0" smtClean="0"/>
              <a:t>P</a:t>
            </a:r>
            <a:r>
              <a:rPr lang="en-US" sz="2300" dirty="0" smtClean="0"/>
              <a:t>, collect points in its neighborhood, </a:t>
            </a:r>
            <a:r>
              <a:rPr lang="en-US" sz="2300" i="1" dirty="0" smtClean="0"/>
              <a:t>N</a:t>
            </a:r>
            <a:endParaRPr lang="en-US" sz="2300" dirty="0" smtClean="0"/>
          </a:p>
        </p:txBody>
      </p:sp>
      <p:pic>
        <p:nvPicPr>
          <p:cNvPr id="3074" name="Picture 2" descr="C:\Users\gregc\Documents\papers\vis09\origFigures\Quad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29000"/>
            <a:ext cx="3602452" cy="204670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3075" name="Picture 3" descr="C:\Users\gregc\Documents\papers\vis09\origFigures\Qu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399" y="3432274"/>
            <a:ext cx="3581400" cy="204907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 bwMode="auto">
          <a:xfrm>
            <a:off x="4335439" y="4483290"/>
            <a:ext cx="6858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8" name="Group 6"/>
          <p:cNvGrpSpPr/>
          <p:nvPr/>
        </p:nvGrpSpPr>
        <p:grpSpPr>
          <a:xfrm>
            <a:off x="0" y="1981200"/>
            <a:ext cx="1676401" cy="323505"/>
            <a:chOff x="1251553" y="1895"/>
            <a:chExt cx="4192680" cy="1128772"/>
          </a:xfrm>
        </p:grpSpPr>
        <p:sp>
          <p:nvSpPr>
            <p:cNvPr id="35" name="Pentagon 34"/>
            <p:cNvSpPr/>
            <p:nvPr/>
          </p:nvSpPr>
          <p:spPr>
            <a:xfrm rot="10800000" flipH="1">
              <a:off x="2204437" y="1895"/>
              <a:ext cx="3239796" cy="1128772"/>
            </a:xfrm>
            <a:prstGeom prst="homePlate">
              <a:avLst>
                <a:gd name="adj" fmla="val 52164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Pentagon 4"/>
            <p:cNvSpPr/>
            <p:nvPr/>
          </p:nvSpPr>
          <p:spPr>
            <a:xfrm>
              <a:off x="1251553" y="1895"/>
              <a:ext cx="4105560" cy="1128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114300" rIns="21336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kern="1200" dirty="0" smtClean="0"/>
                <a:t>Neighborhood Construction</a:t>
              </a:r>
              <a:endParaRPr lang="en-US" sz="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 (at a High 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05000"/>
            <a:ext cx="6934200" cy="4648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300" dirty="0" smtClean="0"/>
              <a:t>First, for </a:t>
            </a:r>
            <a:r>
              <a:rPr lang="en-US" sz="2300" i="1" dirty="0" smtClean="0"/>
              <a:t>P</a:t>
            </a:r>
            <a:r>
              <a:rPr lang="en-US" sz="2300" dirty="0" smtClean="0"/>
              <a:t>, collect points in its neighborhood, </a:t>
            </a:r>
            <a:r>
              <a:rPr lang="en-US" sz="2300" i="1" dirty="0" smtClean="0"/>
              <a:t>N</a:t>
            </a:r>
            <a:endParaRPr lang="en-US" sz="23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300" dirty="0" smtClean="0"/>
              <a:t>Project </a:t>
            </a:r>
            <a:r>
              <a:rPr lang="en-US" sz="2300" i="1" dirty="0" smtClean="0"/>
              <a:t>N </a:t>
            </a:r>
            <a:r>
              <a:rPr lang="en-US" sz="2300" dirty="0" smtClean="0"/>
              <a:t>onto a 2D height-field</a:t>
            </a:r>
          </a:p>
        </p:txBody>
      </p:sp>
      <p:pic>
        <p:nvPicPr>
          <p:cNvPr id="4098" name="Picture 2" descr="C:\Users\gregc\Documents\papers\vis09\origFigures\Qua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429000"/>
            <a:ext cx="3910013" cy="251867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grpSp>
        <p:nvGrpSpPr>
          <p:cNvPr id="35" name="Group 34"/>
          <p:cNvGrpSpPr/>
          <p:nvPr/>
        </p:nvGrpSpPr>
        <p:grpSpPr>
          <a:xfrm>
            <a:off x="0" y="1981200"/>
            <a:ext cx="1676401" cy="743578"/>
            <a:chOff x="2493360" y="1398895"/>
            <a:chExt cx="4192680" cy="2594490"/>
          </a:xfrm>
        </p:grpSpPr>
        <p:grpSp>
          <p:nvGrpSpPr>
            <p:cNvPr id="36" name="Group 6"/>
            <p:cNvGrpSpPr/>
            <p:nvPr/>
          </p:nvGrpSpPr>
          <p:grpSpPr>
            <a:xfrm>
              <a:off x="2493360" y="1398895"/>
              <a:ext cx="4192680" cy="1128772"/>
              <a:chOff x="1251553" y="1895"/>
              <a:chExt cx="4192680" cy="1128772"/>
            </a:xfrm>
          </p:grpSpPr>
          <p:sp>
            <p:nvSpPr>
              <p:cNvPr id="43" name="Pentagon 42"/>
              <p:cNvSpPr/>
              <p:nvPr/>
            </p:nvSpPr>
            <p:spPr>
              <a:xfrm rot="10800000" flipH="1">
                <a:off x="2204437" y="1895"/>
                <a:ext cx="3239796" cy="1128772"/>
              </a:xfrm>
              <a:prstGeom prst="homePlate">
                <a:avLst>
                  <a:gd name="adj" fmla="val 52164"/>
                </a:avLst>
              </a:pr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Pentagon 4"/>
              <p:cNvSpPr/>
              <p:nvPr/>
            </p:nvSpPr>
            <p:spPr>
              <a:xfrm>
                <a:off x="1251553" y="1895"/>
                <a:ext cx="4105560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Neighborhood Construction</a:t>
                </a:r>
                <a:endParaRPr lang="en-US" sz="800" kern="1200" dirty="0"/>
              </a:p>
            </p:txBody>
          </p:sp>
        </p:grpSp>
        <p:grpSp>
          <p:nvGrpSpPr>
            <p:cNvPr id="37" name="Group 7"/>
            <p:cNvGrpSpPr/>
            <p:nvPr/>
          </p:nvGrpSpPr>
          <p:grpSpPr>
            <a:xfrm>
              <a:off x="2493360" y="2864613"/>
              <a:ext cx="4192680" cy="1128772"/>
              <a:chOff x="1251553" y="1467613"/>
              <a:chExt cx="4192680" cy="1128772"/>
            </a:xfrm>
          </p:grpSpPr>
          <p:sp>
            <p:nvSpPr>
              <p:cNvPr id="41" name="Pentagon 40"/>
              <p:cNvSpPr/>
              <p:nvPr/>
            </p:nvSpPr>
            <p:spPr>
              <a:xfrm rot="10800000" flipH="1">
                <a:off x="2204437" y="1467613"/>
                <a:ext cx="3239796" cy="1128772"/>
              </a:xfrm>
              <a:prstGeom prst="homePlate">
                <a:avLst/>
              </a:prstGeom>
              <a:solidFill>
                <a:srgbClr val="00206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Pentagon 6"/>
              <p:cNvSpPr/>
              <p:nvPr/>
            </p:nvSpPr>
            <p:spPr>
              <a:xfrm>
                <a:off x="1251553" y="1467613"/>
                <a:ext cx="4105561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Height-Field Projection</a:t>
                </a:r>
                <a:endParaRPr lang="en-US" sz="800" kern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gregc\Documents\papers\vis09\TalkFigures\Sphere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14400" y="4267200"/>
            <a:ext cx="2398068" cy="23400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Multi-Scale Surface Descriptors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4648200"/>
            <a:ext cx="3200400" cy="914400"/>
          </a:xfrm>
        </p:spPr>
        <p:txBody>
          <a:bodyPr/>
          <a:lstStyle/>
          <a:p>
            <a:pPr algn="r">
              <a:buNone/>
            </a:pPr>
            <a:r>
              <a:rPr lang="en-US" sz="2200" dirty="0" smtClean="0"/>
              <a:t>Distill </a:t>
            </a:r>
            <a:r>
              <a:rPr lang="en-US" sz="2200" dirty="0" smtClean="0"/>
              <a:t>shape </a:t>
            </a:r>
            <a:r>
              <a:rPr lang="en-US" sz="2200" dirty="0" smtClean="0"/>
              <a:t>into a vector of numbers</a:t>
            </a:r>
            <a:endParaRPr lang="en-US" sz="2200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2414954" y="5257795"/>
            <a:ext cx="2157045" cy="726835"/>
          </a:xfrm>
          <a:custGeom>
            <a:avLst/>
            <a:gdLst>
              <a:gd name="connsiteX0" fmla="*/ 0 w 2782614"/>
              <a:gd name="connsiteY0" fmla="*/ 901262 h 901262"/>
              <a:gd name="connsiteX1" fmla="*/ 1466193 w 2782614"/>
              <a:gd name="connsiteY1" fmla="*/ 144517 h 901262"/>
              <a:gd name="connsiteX2" fmla="*/ 2782614 w 2782614"/>
              <a:gd name="connsiteY2" fmla="*/ 34158 h 9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2614" h="901262">
                <a:moveTo>
                  <a:pt x="0" y="901262"/>
                </a:moveTo>
                <a:cubicBezTo>
                  <a:pt x="501212" y="595148"/>
                  <a:pt x="1002424" y="289034"/>
                  <a:pt x="1466193" y="144517"/>
                </a:cubicBezTo>
                <a:cubicBezTo>
                  <a:pt x="1929962" y="0"/>
                  <a:pt x="2356288" y="17079"/>
                  <a:pt x="2782614" y="34158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5715000"/>
            <a:ext cx="2643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[1.5, 0.1, -1.5, … ]</a:t>
            </a:r>
            <a:endParaRPr lang="en-US" dirty="0"/>
          </a:p>
        </p:txBody>
      </p:sp>
      <p:pic>
        <p:nvPicPr>
          <p:cNvPr id="7" name="Picture 3" descr="C:\Users\gregc\Documents\CIBM\2009 Talk\bullsey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828800"/>
            <a:ext cx="2848069" cy="206743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962400" y="4191000"/>
            <a:ext cx="4572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500" u="sng" dirty="0" smtClean="0"/>
              <a:t>Local Shape Descriptors</a:t>
            </a:r>
            <a:endParaRPr lang="en-US" sz="2500" u="sng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572000" y="22098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B9745"/>
              </a:buClr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rgbClr val="3C3A37"/>
                </a:solidFill>
                <a:latin typeface="+mn-lt"/>
                <a:ea typeface="+mn-ea"/>
              </a:rPr>
              <a:t>Captures phenomena of many different sizes/scales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3C3A3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2400" y="1752600"/>
            <a:ext cx="4572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500" u="sng" dirty="0" smtClean="0"/>
              <a:t>Multi-Scale</a:t>
            </a:r>
            <a:endParaRPr lang="en-US" sz="25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 (at a High 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05000"/>
            <a:ext cx="6934200" cy="4648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300" dirty="0" smtClean="0"/>
              <a:t>First, for </a:t>
            </a:r>
            <a:r>
              <a:rPr lang="en-US" sz="2300" i="1" dirty="0" smtClean="0"/>
              <a:t>P</a:t>
            </a:r>
            <a:r>
              <a:rPr lang="en-US" sz="2300" dirty="0" smtClean="0"/>
              <a:t>, collect points in its neighborhood, </a:t>
            </a:r>
            <a:r>
              <a:rPr lang="en-US" sz="2300" i="1" dirty="0" smtClean="0"/>
              <a:t>N</a:t>
            </a:r>
            <a:endParaRPr lang="en-US" sz="23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300" dirty="0" smtClean="0"/>
              <a:t>Project </a:t>
            </a:r>
            <a:r>
              <a:rPr lang="en-US" sz="2300" i="1" dirty="0" smtClean="0"/>
              <a:t>N </a:t>
            </a:r>
            <a:r>
              <a:rPr lang="en-US" sz="2300" dirty="0" smtClean="0"/>
              <a:t>onto a 2D height-field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 smtClean="0"/>
              <a:t>Statistically characterize 2D field</a:t>
            </a:r>
          </a:p>
          <a:p>
            <a:pPr marL="457200" indent="-457200">
              <a:buFont typeface="+mj-lt"/>
              <a:buAutoNum type="arabicPeriod"/>
            </a:pPr>
            <a:endParaRPr lang="en-US" sz="2300" dirty="0" smtClean="0"/>
          </a:p>
          <a:p>
            <a:pPr marL="457200" indent="-457200">
              <a:buFont typeface="+mj-lt"/>
              <a:buAutoNum type="arabicPeriod"/>
            </a:pPr>
            <a:endParaRPr lang="en-US" sz="2300" dirty="0" smtClean="0"/>
          </a:p>
          <a:p>
            <a:pPr marL="457200" indent="-457200">
              <a:buFont typeface="+mj-lt"/>
              <a:buAutoNum type="arabicPeriod"/>
            </a:pPr>
            <a:endParaRPr lang="en-US" sz="2300" dirty="0" smtClean="0"/>
          </a:p>
          <a:p>
            <a:pPr marL="457200" indent="-457200">
              <a:buFont typeface="+mj-lt"/>
              <a:buAutoNum type="arabicPeriod"/>
            </a:pPr>
            <a:endParaRPr lang="en-US" sz="2300" dirty="0" smtClean="0"/>
          </a:p>
          <a:p>
            <a:pPr marL="457200" indent="-457200">
              <a:buNone/>
            </a:pPr>
            <a:endParaRPr lang="en-US" sz="2300" dirty="0" smtClean="0"/>
          </a:p>
        </p:txBody>
      </p:sp>
      <p:pic>
        <p:nvPicPr>
          <p:cNvPr id="4" name="Picture 2" descr="C:\Users\gregc\Documents\papers\vis09\origFigures\Qua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9144"/>
            <a:ext cx="3179727" cy="204825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5122" name="Picture 2" descr="C:\Users\gregc\Documents\papers\vis09\origFigures\Quad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199" y="3819144"/>
            <a:ext cx="3459027" cy="204825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 bwMode="auto">
          <a:xfrm>
            <a:off x="4114799" y="4845001"/>
            <a:ext cx="6858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0" y="1981200"/>
            <a:ext cx="1676401" cy="1163652"/>
            <a:chOff x="2493360" y="1398895"/>
            <a:chExt cx="4192680" cy="4060209"/>
          </a:xfrm>
        </p:grpSpPr>
        <p:grpSp>
          <p:nvGrpSpPr>
            <p:cNvPr id="18" name="Group 6"/>
            <p:cNvGrpSpPr/>
            <p:nvPr/>
          </p:nvGrpSpPr>
          <p:grpSpPr>
            <a:xfrm>
              <a:off x="2493360" y="1398895"/>
              <a:ext cx="4192680" cy="1128772"/>
              <a:chOff x="1251553" y="1895"/>
              <a:chExt cx="4192680" cy="1128772"/>
            </a:xfrm>
          </p:grpSpPr>
          <p:sp>
            <p:nvSpPr>
              <p:cNvPr id="25" name="Pentagon 24"/>
              <p:cNvSpPr/>
              <p:nvPr/>
            </p:nvSpPr>
            <p:spPr>
              <a:xfrm rot="10800000" flipH="1">
                <a:off x="2204437" y="1895"/>
                <a:ext cx="3239796" cy="1128772"/>
              </a:xfrm>
              <a:prstGeom prst="homePlate">
                <a:avLst>
                  <a:gd name="adj" fmla="val 52164"/>
                </a:avLst>
              </a:pr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Pentagon 4"/>
              <p:cNvSpPr/>
              <p:nvPr/>
            </p:nvSpPr>
            <p:spPr>
              <a:xfrm>
                <a:off x="1251553" y="1895"/>
                <a:ext cx="4105560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Neighborhood Construction</a:t>
                </a:r>
                <a:endParaRPr lang="en-US" sz="800" kern="1200" dirty="0"/>
              </a:p>
            </p:txBody>
          </p:sp>
        </p:grpSp>
        <p:grpSp>
          <p:nvGrpSpPr>
            <p:cNvPr id="19" name="Group 7"/>
            <p:cNvGrpSpPr/>
            <p:nvPr/>
          </p:nvGrpSpPr>
          <p:grpSpPr>
            <a:xfrm>
              <a:off x="2493360" y="2864613"/>
              <a:ext cx="4192680" cy="1128772"/>
              <a:chOff x="1251553" y="1467613"/>
              <a:chExt cx="4192680" cy="1128772"/>
            </a:xfrm>
          </p:grpSpPr>
          <p:sp>
            <p:nvSpPr>
              <p:cNvPr id="23" name="Pentagon 22"/>
              <p:cNvSpPr/>
              <p:nvPr/>
            </p:nvSpPr>
            <p:spPr>
              <a:xfrm rot="10800000" flipH="1">
                <a:off x="2204437" y="1467613"/>
                <a:ext cx="3239796" cy="1128772"/>
              </a:xfrm>
              <a:prstGeom prst="homePlate">
                <a:avLst/>
              </a:prstGeom>
              <a:solidFill>
                <a:srgbClr val="00206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Pentagon 6"/>
              <p:cNvSpPr/>
              <p:nvPr/>
            </p:nvSpPr>
            <p:spPr>
              <a:xfrm>
                <a:off x="1251553" y="1467613"/>
                <a:ext cx="4105561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Height-Field Projection</a:t>
                </a:r>
                <a:endParaRPr lang="en-US" sz="800" kern="1200" dirty="0"/>
              </a:p>
            </p:txBody>
          </p:sp>
        </p:grpSp>
        <p:grpSp>
          <p:nvGrpSpPr>
            <p:cNvPr id="20" name="Group 8"/>
            <p:cNvGrpSpPr/>
            <p:nvPr/>
          </p:nvGrpSpPr>
          <p:grpSpPr>
            <a:xfrm>
              <a:off x="2493363" y="4330332"/>
              <a:ext cx="4192677" cy="1128772"/>
              <a:chOff x="1251556" y="2933332"/>
              <a:chExt cx="4192677" cy="1128772"/>
            </a:xfrm>
          </p:grpSpPr>
          <p:sp>
            <p:nvSpPr>
              <p:cNvPr id="21" name="Pentagon 20"/>
              <p:cNvSpPr/>
              <p:nvPr/>
            </p:nvSpPr>
            <p:spPr>
              <a:xfrm rot="10800000" flipH="1">
                <a:off x="2204437" y="2933332"/>
                <a:ext cx="3239796" cy="1128772"/>
              </a:xfrm>
              <a:prstGeom prst="homePlate">
                <a:avLst/>
              </a:prstGeom>
              <a:solidFill>
                <a:srgbClr val="7030A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Pentagon 8"/>
              <p:cNvSpPr/>
              <p:nvPr/>
            </p:nvSpPr>
            <p:spPr>
              <a:xfrm>
                <a:off x="1251556" y="2933332"/>
                <a:ext cx="4105560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Surface Characterization</a:t>
                </a:r>
                <a:endParaRPr lang="en-US" sz="800" kern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400800" cy="1371600"/>
          </a:xfrm>
        </p:spPr>
        <p:txBody>
          <a:bodyPr/>
          <a:lstStyle/>
          <a:p>
            <a:r>
              <a:rPr lang="en-US" dirty="0" smtClean="0"/>
              <a:t>Neighborhood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382000" cy="4724400"/>
          </a:xfrm>
        </p:spPr>
        <p:txBody>
          <a:bodyPr/>
          <a:lstStyle/>
          <a:p>
            <a:r>
              <a:rPr lang="en-US" sz="2200" dirty="0" smtClean="0"/>
              <a:t>For a given vertex, we find all points on the surface within a distance </a:t>
            </a:r>
            <a:r>
              <a:rPr lang="en-US" sz="2200" i="1" dirty="0" smtClean="0"/>
              <a:t>D </a:t>
            </a:r>
            <a:r>
              <a:rPr lang="en-US" sz="2200" dirty="0" smtClean="0"/>
              <a:t>along the surface. </a:t>
            </a:r>
          </a:p>
          <a:p>
            <a:pPr lvl="1"/>
            <a:r>
              <a:rPr lang="en-US" sz="2200" dirty="0" smtClean="0"/>
              <a:t>Called a </a:t>
            </a:r>
            <a:r>
              <a:rPr lang="en-US" sz="2200" i="1" dirty="0" smtClean="0"/>
              <a:t>D-disc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Multiple scales </a:t>
            </a:r>
            <a:r>
              <a:rPr lang="en-US" sz="2200" dirty="0" smtClean="0">
                <a:sym typeface="Wingdings" pitchFamily="2" charset="2"/>
              </a:rPr>
              <a:t> varying </a:t>
            </a:r>
            <a:r>
              <a:rPr lang="en-US" sz="2200" i="1" dirty="0" smtClean="0">
                <a:sym typeface="Wingdings" pitchFamily="2" charset="2"/>
              </a:rPr>
              <a:t>D.</a:t>
            </a:r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</p:txBody>
      </p:sp>
      <p:pic>
        <p:nvPicPr>
          <p:cNvPr id="4" name="Picture 2" descr="U:\private\papers\vis09\origFigures\out0036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600" y="3714690"/>
            <a:ext cx="2362200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3" descr="U:\private\papers\vis09\origFigures\out0037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05200" y="3714690"/>
            <a:ext cx="2359152" cy="2359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5" descr="U:\private\papers\vis09\origFigures\out0039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24600" y="3714690"/>
            <a:ext cx="2359152" cy="2359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7203013" y="6229290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8 Å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4419600" y="6229290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5 Å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1447800" y="6229290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2 Å</a:t>
            </a: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" y="228600"/>
            <a:ext cx="1828800" cy="1219200"/>
            <a:chOff x="2112210" y="1398895"/>
            <a:chExt cx="4573830" cy="4060209"/>
          </a:xfrm>
        </p:grpSpPr>
        <p:grpSp>
          <p:nvGrpSpPr>
            <p:cNvPr id="15" name="Group 6"/>
            <p:cNvGrpSpPr/>
            <p:nvPr/>
          </p:nvGrpSpPr>
          <p:grpSpPr>
            <a:xfrm>
              <a:off x="2493360" y="1398895"/>
              <a:ext cx="4192680" cy="1128772"/>
              <a:chOff x="1251553" y="1895"/>
              <a:chExt cx="4192680" cy="1128772"/>
            </a:xfrm>
          </p:grpSpPr>
          <p:sp>
            <p:nvSpPr>
              <p:cNvPr id="22" name="Pentagon 21"/>
              <p:cNvSpPr/>
              <p:nvPr/>
            </p:nvSpPr>
            <p:spPr>
              <a:xfrm rot="10800000" flipH="1">
                <a:off x="1959409" y="1895"/>
                <a:ext cx="3484824" cy="1128772"/>
              </a:xfrm>
              <a:prstGeom prst="homePlate">
                <a:avLst>
                  <a:gd name="adj" fmla="val 52164"/>
                </a:avLst>
              </a:pr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Pentagon 4"/>
              <p:cNvSpPr/>
              <p:nvPr/>
            </p:nvSpPr>
            <p:spPr>
              <a:xfrm>
                <a:off x="1251553" y="1895"/>
                <a:ext cx="4105560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Neighborhood Construction</a:t>
                </a:r>
                <a:endParaRPr lang="en-US" sz="800" kern="1200" dirty="0"/>
              </a:p>
            </p:txBody>
          </p:sp>
        </p:grpSp>
        <p:grpSp>
          <p:nvGrpSpPr>
            <p:cNvPr id="16" name="Group 7"/>
            <p:cNvGrpSpPr/>
            <p:nvPr/>
          </p:nvGrpSpPr>
          <p:grpSpPr>
            <a:xfrm>
              <a:off x="2493363" y="2864613"/>
              <a:ext cx="3239797" cy="1128772"/>
              <a:chOff x="1251556" y="1467613"/>
              <a:chExt cx="3239797" cy="1128772"/>
            </a:xfrm>
          </p:grpSpPr>
          <p:sp>
            <p:nvSpPr>
              <p:cNvPr id="20" name="Pentagon 19"/>
              <p:cNvSpPr/>
              <p:nvPr/>
            </p:nvSpPr>
            <p:spPr>
              <a:xfrm rot="10800000" flipH="1">
                <a:off x="1959409" y="1467613"/>
                <a:ext cx="2531941" cy="1128772"/>
              </a:xfrm>
              <a:prstGeom prst="homePlate">
                <a:avLst/>
              </a:prstGeom>
              <a:solidFill>
                <a:srgbClr val="ABB1B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Pentagon 6"/>
              <p:cNvSpPr/>
              <p:nvPr/>
            </p:nvSpPr>
            <p:spPr>
              <a:xfrm>
                <a:off x="1251556" y="1467613"/>
                <a:ext cx="3239797" cy="1128772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Height-Field Projection</a:t>
                </a:r>
                <a:endParaRPr lang="en-US" sz="800" kern="1200" dirty="0"/>
              </a:p>
            </p:txBody>
          </p:sp>
        </p:grpSp>
        <p:grpSp>
          <p:nvGrpSpPr>
            <p:cNvPr id="17" name="Group 8"/>
            <p:cNvGrpSpPr/>
            <p:nvPr/>
          </p:nvGrpSpPr>
          <p:grpSpPr>
            <a:xfrm>
              <a:off x="2112210" y="4330332"/>
              <a:ext cx="3811523" cy="1128772"/>
              <a:chOff x="870403" y="2933332"/>
              <a:chExt cx="3811523" cy="1128772"/>
            </a:xfrm>
          </p:grpSpPr>
          <p:sp>
            <p:nvSpPr>
              <p:cNvPr id="18" name="Pentagon 17"/>
              <p:cNvSpPr/>
              <p:nvPr/>
            </p:nvSpPr>
            <p:spPr>
              <a:xfrm rot="10800000" flipH="1">
                <a:off x="1959409" y="2933332"/>
                <a:ext cx="2531940" cy="1128772"/>
              </a:xfrm>
              <a:prstGeom prst="homePlate">
                <a:avLst/>
              </a:prstGeom>
              <a:solidFill>
                <a:srgbClr val="B6A5C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Pentagon 8"/>
              <p:cNvSpPr/>
              <p:nvPr/>
            </p:nvSpPr>
            <p:spPr>
              <a:xfrm>
                <a:off x="870403" y="2933332"/>
                <a:ext cx="3811523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Surface Characterization</a:t>
                </a:r>
                <a:endParaRPr lang="en-US" sz="800" kern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477000" cy="1371600"/>
          </a:xfrm>
        </p:spPr>
        <p:txBody>
          <a:bodyPr/>
          <a:lstStyle/>
          <a:p>
            <a:r>
              <a:rPr lang="en-US" dirty="0" smtClean="0"/>
              <a:t>Surface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6172200" cy="4724400"/>
          </a:xfrm>
        </p:spPr>
        <p:txBody>
          <a:bodyPr/>
          <a:lstStyle/>
          <a:p>
            <a:r>
              <a:rPr lang="en-US" sz="2300" u="sng" dirty="0" smtClean="0"/>
              <a:t>Geodesics</a:t>
            </a:r>
          </a:p>
          <a:p>
            <a:pPr lvl="1"/>
            <a:r>
              <a:rPr lang="en-US" sz="2300" dirty="0" smtClean="0"/>
              <a:t>Pro: perfect distance between points</a:t>
            </a:r>
          </a:p>
          <a:p>
            <a:pPr lvl="1"/>
            <a:r>
              <a:rPr lang="en-US" sz="2300" dirty="0" smtClean="0"/>
              <a:t>Con: slow to compute</a:t>
            </a:r>
          </a:p>
          <a:p>
            <a:pPr>
              <a:buNone/>
            </a:pPr>
            <a:endParaRPr lang="en-US" sz="2300" dirty="0" smtClean="0"/>
          </a:p>
          <a:p>
            <a:endParaRPr lang="en-US" sz="2300" dirty="0" smtClean="0"/>
          </a:p>
          <a:p>
            <a:r>
              <a:rPr lang="en-US" sz="2300" u="sng" dirty="0" smtClean="0"/>
              <a:t>Dijkstra (path-based)</a:t>
            </a:r>
          </a:p>
          <a:p>
            <a:pPr lvl="1"/>
            <a:r>
              <a:rPr lang="en-US" sz="2300" dirty="0" smtClean="0"/>
              <a:t>Pro: very fast</a:t>
            </a:r>
          </a:p>
          <a:p>
            <a:pPr lvl="1"/>
            <a:r>
              <a:rPr lang="en-US" sz="2300" dirty="0" smtClean="0"/>
              <a:t>Con: can be a poor approximation</a:t>
            </a:r>
          </a:p>
          <a:p>
            <a:pPr lvl="1"/>
            <a:endParaRPr lang="en-US" sz="2300" dirty="0" smtClean="0"/>
          </a:p>
          <a:p>
            <a:pPr lvl="1"/>
            <a:endParaRPr lang="en-US" sz="2300" dirty="0" smtClean="0"/>
          </a:p>
          <a:p>
            <a:pPr lvl="1"/>
            <a:endParaRPr lang="en-US" sz="2300" dirty="0"/>
          </a:p>
        </p:txBody>
      </p:sp>
      <p:pic>
        <p:nvPicPr>
          <p:cNvPr id="9218" name="Picture 2" descr="C:\Users\gregc\Documents\papers\vis09\TalkFigures\Geodes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828800"/>
            <a:ext cx="2183635" cy="21945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9219" name="Picture 3" descr="C:\Users\gregc\Documents\papers\vis09\TalkFigures\DijkstraPat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419600"/>
            <a:ext cx="2183635" cy="21945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1" y="228600"/>
            <a:ext cx="1828800" cy="1219200"/>
            <a:chOff x="2112210" y="1398895"/>
            <a:chExt cx="4573830" cy="4060209"/>
          </a:xfrm>
        </p:grpSpPr>
        <p:grpSp>
          <p:nvGrpSpPr>
            <p:cNvPr id="7" name="Group 6"/>
            <p:cNvGrpSpPr/>
            <p:nvPr/>
          </p:nvGrpSpPr>
          <p:grpSpPr>
            <a:xfrm>
              <a:off x="2493360" y="1398895"/>
              <a:ext cx="4192680" cy="1128772"/>
              <a:chOff x="1251553" y="1895"/>
              <a:chExt cx="4192680" cy="1128772"/>
            </a:xfrm>
          </p:grpSpPr>
          <p:sp>
            <p:nvSpPr>
              <p:cNvPr id="14" name="Pentagon 13"/>
              <p:cNvSpPr/>
              <p:nvPr/>
            </p:nvSpPr>
            <p:spPr>
              <a:xfrm rot="10800000" flipH="1">
                <a:off x="1959409" y="1895"/>
                <a:ext cx="3484824" cy="1128772"/>
              </a:xfrm>
              <a:prstGeom prst="homePlate">
                <a:avLst>
                  <a:gd name="adj" fmla="val 52164"/>
                </a:avLst>
              </a:pr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Pentagon 4"/>
              <p:cNvSpPr/>
              <p:nvPr/>
            </p:nvSpPr>
            <p:spPr>
              <a:xfrm>
                <a:off x="1251553" y="1895"/>
                <a:ext cx="4105560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Neighborhood Construction</a:t>
                </a:r>
                <a:endParaRPr lang="en-US" sz="800" kern="12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493363" y="2864613"/>
              <a:ext cx="3239797" cy="1128772"/>
              <a:chOff x="1251556" y="1467613"/>
              <a:chExt cx="3239797" cy="1128772"/>
            </a:xfrm>
          </p:grpSpPr>
          <p:sp>
            <p:nvSpPr>
              <p:cNvPr id="12" name="Pentagon 11"/>
              <p:cNvSpPr/>
              <p:nvPr/>
            </p:nvSpPr>
            <p:spPr>
              <a:xfrm rot="10800000" flipH="1">
                <a:off x="1959409" y="1467613"/>
                <a:ext cx="2531941" cy="1128772"/>
              </a:xfrm>
              <a:prstGeom prst="homePlate">
                <a:avLst/>
              </a:prstGeom>
              <a:solidFill>
                <a:srgbClr val="ABB1B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Pentagon 6"/>
              <p:cNvSpPr/>
              <p:nvPr/>
            </p:nvSpPr>
            <p:spPr>
              <a:xfrm>
                <a:off x="1251556" y="1467613"/>
                <a:ext cx="3239797" cy="1128772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Height-Field Projection</a:t>
                </a:r>
                <a:endParaRPr lang="en-US" sz="800" kern="12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112210" y="4330332"/>
              <a:ext cx="3811523" cy="1128772"/>
              <a:chOff x="870403" y="2933332"/>
              <a:chExt cx="3811523" cy="1128772"/>
            </a:xfrm>
          </p:grpSpPr>
          <p:sp>
            <p:nvSpPr>
              <p:cNvPr id="10" name="Pentagon 9"/>
              <p:cNvSpPr/>
              <p:nvPr/>
            </p:nvSpPr>
            <p:spPr>
              <a:xfrm rot="10800000" flipH="1">
                <a:off x="1959409" y="2933332"/>
                <a:ext cx="2531940" cy="1128772"/>
              </a:xfrm>
              <a:prstGeom prst="homePlate">
                <a:avLst/>
              </a:prstGeom>
              <a:solidFill>
                <a:srgbClr val="B6A5C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Pentagon 8"/>
              <p:cNvSpPr/>
              <p:nvPr/>
            </p:nvSpPr>
            <p:spPr>
              <a:xfrm>
                <a:off x="870403" y="2933332"/>
                <a:ext cx="3811523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Surface Characterization</a:t>
                </a:r>
                <a:endParaRPr lang="en-US" sz="800" kern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477000" cy="1371600"/>
          </a:xfrm>
        </p:spPr>
        <p:txBody>
          <a:bodyPr/>
          <a:lstStyle/>
          <a:p>
            <a:r>
              <a:rPr lang="en-US" dirty="0" smtClean="0"/>
              <a:t>Improving </a:t>
            </a:r>
            <a:r>
              <a:rPr lang="en-US" dirty="0" err="1" smtClean="0"/>
              <a:t>Dijkstra’s</a:t>
            </a:r>
            <a:r>
              <a:rPr lang="en-US" dirty="0" smtClean="0"/>
              <a:t> Method</a:t>
            </a:r>
            <a:endParaRPr lang="en-US" dirty="0"/>
          </a:p>
        </p:txBody>
      </p:sp>
      <p:pic>
        <p:nvPicPr>
          <p:cNvPr id="1029" name="Picture 5" descr="U:\private\papers\vis09\TalkFigures\Dijkstra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8937" y="1600200"/>
            <a:ext cx="7240701" cy="4778375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1" y="228600"/>
            <a:ext cx="1828800" cy="1219200"/>
            <a:chOff x="2112210" y="1398895"/>
            <a:chExt cx="4573830" cy="4060209"/>
          </a:xfrm>
        </p:grpSpPr>
        <p:grpSp>
          <p:nvGrpSpPr>
            <p:cNvPr id="5" name="Group 6"/>
            <p:cNvGrpSpPr/>
            <p:nvPr/>
          </p:nvGrpSpPr>
          <p:grpSpPr>
            <a:xfrm>
              <a:off x="2493360" y="1398895"/>
              <a:ext cx="4192680" cy="1128772"/>
              <a:chOff x="1251553" y="1895"/>
              <a:chExt cx="4192680" cy="1128772"/>
            </a:xfrm>
          </p:grpSpPr>
          <p:sp>
            <p:nvSpPr>
              <p:cNvPr id="12" name="Pentagon 11"/>
              <p:cNvSpPr/>
              <p:nvPr/>
            </p:nvSpPr>
            <p:spPr>
              <a:xfrm rot="10800000" flipH="1">
                <a:off x="1959409" y="1895"/>
                <a:ext cx="3484824" cy="1128772"/>
              </a:xfrm>
              <a:prstGeom prst="homePlate">
                <a:avLst>
                  <a:gd name="adj" fmla="val 52164"/>
                </a:avLst>
              </a:pr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Pentagon 4"/>
              <p:cNvSpPr/>
              <p:nvPr/>
            </p:nvSpPr>
            <p:spPr>
              <a:xfrm>
                <a:off x="1251553" y="1895"/>
                <a:ext cx="4105560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Neighborhood Construction</a:t>
                </a:r>
                <a:endParaRPr lang="en-US" sz="800" kern="1200" dirty="0"/>
              </a:p>
            </p:txBody>
          </p:sp>
        </p:grpSp>
        <p:grpSp>
          <p:nvGrpSpPr>
            <p:cNvPr id="6" name="Group 7"/>
            <p:cNvGrpSpPr/>
            <p:nvPr/>
          </p:nvGrpSpPr>
          <p:grpSpPr>
            <a:xfrm>
              <a:off x="2493363" y="2864613"/>
              <a:ext cx="3239797" cy="1128772"/>
              <a:chOff x="1251556" y="1467613"/>
              <a:chExt cx="3239797" cy="1128772"/>
            </a:xfrm>
          </p:grpSpPr>
          <p:sp>
            <p:nvSpPr>
              <p:cNvPr id="10" name="Pentagon 9"/>
              <p:cNvSpPr/>
              <p:nvPr/>
            </p:nvSpPr>
            <p:spPr>
              <a:xfrm rot="10800000" flipH="1">
                <a:off x="1959409" y="1467613"/>
                <a:ext cx="2531941" cy="1128772"/>
              </a:xfrm>
              <a:prstGeom prst="homePlate">
                <a:avLst/>
              </a:prstGeom>
              <a:solidFill>
                <a:srgbClr val="ABB1B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Pentagon 6"/>
              <p:cNvSpPr/>
              <p:nvPr/>
            </p:nvSpPr>
            <p:spPr>
              <a:xfrm>
                <a:off x="1251556" y="1467613"/>
                <a:ext cx="3239797" cy="1128772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Height-Field Projection</a:t>
                </a:r>
                <a:endParaRPr lang="en-US" sz="800" kern="1200" dirty="0"/>
              </a:p>
            </p:txBody>
          </p:sp>
        </p:grpSp>
        <p:grpSp>
          <p:nvGrpSpPr>
            <p:cNvPr id="7" name="Group 8"/>
            <p:cNvGrpSpPr/>
            <p:nvPr/>
          </p:nvGrpSpPr>
          <p:grpSpPr>
            <a:xfrm>
              <a:off x="2112210" y="4330332"/>
              <a:ext cx="3811523" cy="1128772"/>
              <a:chOff x="870403" y="2933332"/>
              <a:chExt cx="3811523" cy="1128772"/>
            </a:xfrm>
          </p:grpSpPr>
          <p:sp>
            <p:nvSpPr>
              <p:cNvPr id="8" name="Pentagon 7"/>
              <p:cNvSpPr/>
              <p:nvPr/>
            </p:nvSpPr>
            <p:spPr>
              <a:xfrm rot="10800000" flipH="1">
                <a:off x="1959409" y="2933332"/>
                <a:ext cx="2531940" cy="1128772"/>
              </a:xfrm>
              <a:prstGeom prst="homePlate">
                <a:avLst/>
              </a:prstGeom>
              <a:solidFill>
                <a:srgbClr val="B6A5C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Pentagon 8"/>
              <p:cNvSpPr/>
              <p:nvPr/>
            </p:nvSpPr>
            <p:spPr>
              <a:xfrm>
                <a:off x="870403" y="2933332"/>
                <a:ext cx="3811523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Surface Characterization</a:t>
                </a:r>
                <a:endParaRPr lang="en-US" sz="800" kern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477000" cy="1371600"/>
          </a:xfrm>
        </p:spPr>
        <p:txBody>
          <a:bodyPr/>
          <a:lstStyle/>
          <a:p>
            <a:r>
              <a:rPr lang="en-US" dirty="0" smtClean="0"/>
              <a:t>Improving </a:t>
            </a:r>
            <a:r>
              <a:rPr lang="en-US" dirty="0" err="1" smtClean="0"/>
              <a:t>Dijkstra’s</a:t>
            </a:r>
            <a:r>
              <a:rPr lang="en-US" dirty="0" smtClean="0"/>
              <a:t> Method</a:t>
            </a:r>
            <a:endParaRPr lang="en-US" dirty="0"/>
          </a:p>
        </p:txBody>
      </p:sp>
      <p:pic>
        <p:nvPicPr>
          <p:cNvPr id="1029" name="Picture 5" descr="U:\private\papers\vis09\TalkFigures\Dijkstra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8937" y="1600200"/>
            <a:ext cx="7240701" cy="47783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72200" y="5715000"/>
            <a:ext cx="2667000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2-Ring approximation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" y="228600"/>
            <a:ext cx="1828800" cy="1219200"/>
            <a:chOff x="2112210" y="1398895"/>
            <a:chExt cx="4573830" cy="4060209"/>
          </a:xfrm>
        </p:grpSpPr>
        <p:grpSp>
          <p:nvGrpSpPr>
            <p:cNvPr id="6" name="Group 6"/>
            <p:cNvGrpSpPr/>
            <p:nvPr/>
          </p:nvGrpSpPr>
          <p:grpSpPr>
            <a:xfrm>
              <a:off x="2493360" y="1398895"/>
              <a:ext cx="4192680" cy="1128772"/>
              <a:chOff x="1251553" y="1895"/>
              <a:chExt cx="4192680" cy="1128772"/>
            </a:xfrm>
          </p:grpSpPr>
          <p:sp>
            <p:nvSpPr>
              <p:cNvPr id="13" name="Pentagon 12"/>
              <p:cNvSpPr/>
              <p:nvPr/>
            </p:nvSpPr>
            <p:spPr>
              <a:xfrm rot="10800000" flipH="1">
                <a:off x="1959409" y="1895"/>
                <a:ext cx="3484824" cy="1128772"/>
              </a:xfrm>
              <a:prstGeom prst="homePlate">
                <a:avLst>
                  <a:gd name="adj" fmla="val 52164"/>
                </a:avLst>
              </a:pr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Pentagon 4"/>
              <p:cNvSpPr/>
              <p:nvPr/>
            </p:nvSpPr>
            <p:spPr>
              <a:xfrm>
                <a:off x="1251553" y="1895"/>
                <a:ext cx="4105560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Neighborhood Construction</a:t>
                </a:r>
                <a:endParaRPr lang="en-US" sz="800" kern="1200" dirty="0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493363" y="2864613"/>
              <a:ext cx="3239797" cy="1128772"/>
              <a:chOff x="1251556" y="1467613"/>
              <a:chExt cx="3239797" cy="1128772"/>
            </a:xfrm>
          </p:grpSpPr>
          <p:sp>
            <p:nvSpPr>
              <p:cNvPr id="11" name="Pentagon 10"/>
              <p:cNvSpPr/>
              <p:nvPr/>
            </p:nvSpPr>
            <p:spPr>
              <a:xfrm rot="10800000" flipH="1">
                <a:off x="1959409" y="1467613"/>
                <a:ext cx="2531941" cy="1128772"/>
              </a:xfrm>
              <a:prstGeom prst="homePlate">
                <a:avLst/>
              </a:prstGeom>
              <a:solidFill>
                <a:srgbClr val="ABB1B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Pentagon 6"/>
              <p:cNvSpPr/>
              <p:nvPr/>
            </p:nvSpPr>
            <p:spPr>
              <a:xfrm>
                <a:off x="1251556" y="1467613"/>
                <a:ext cx="3239797" cy="1128772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Height-Field Projection</a:t>
                </a:r>
                <a:endParaRPr lang="en-US" sz="800" kern="1200" dirty="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2112210" y="4330332"/>
              <a:ext cx="3811523" cy="1128772"/>
              <a:chOff x="870403" y="2933332"/>
              <a:chExt cx="3811523" cy="1128772"/>
            </a:xfrm>
          </p:grpSpPr>
          <p:sp>
            <p:nvSpPr>
              <p:cNvPr id="9" name="Pentagon 8"/>
              <p:cNvSpPr/>
              <p:nvPr/>
            </p:nvSpPr>
            <p:spPr>
              <a:xfrm rot="10800000" flipH="1">
                <a:off x="1959409" y="2933332"/>
                <a:ext cx="2531940" cy="1128772"/>
              </a:xfrm>
              <a:prstGeom prst="homePlate">
                <a:avLst/>
              </a:prstGeom>
              <a:solidFill>
                <a:srgbClr val="B6A5C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Pentagon 8"/>
              <p:cNvSpPr/>
              <p:nvPr/>
            </p:nvSpPr>
            <p:spPr>
              <a:xfrm>
                <a:off x="870403" y="2933332"/>
                <a:ext cx="3811523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Surface Characterization</a:t>
                </a:r>
                <a:endParaRPr lang="en-US" sz="800" kern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477000" cy="1371600"/>
          </a:xfrm>
        </p:spPr>
        <p:txBody>
          <a:bodyPr/>
          <a:lstStyle/>
          <a:p>
            <a:r>
              <a:rPr lang="en-US" dirty="0" smtClean="0"/>
              <a:t>Improving </a:t>
            </a:r>
            <a:r>
              <a:rPr lang="en-US" dirty="0" err="1" smtClean="0"/>
              <a:t>Dijkstra’s</a:t>
            </a:r>
            <a:r>
              <a:rPr lang="en-US" dirty="0" smtClean="0"/>
              <a:t> Method</a:t>
            </a:r>
            <a:endParaRPr lang="en-US" dirty="0"/>
          </a:p>
        </p:txBody>
      </p:sp>
      <p:pic>
        <p:nvPicPr>
          <p:cNvPr id="1029" name="Picture 5" descr="U:\private\papers\vis09\TalkFigures\Dijkstra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8938" y="1600200"/>
            <a:ext cx="7240699" cy="4778374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1" y="228600"/>
            <a:ext cx="1828800" cy="1219200"/>
            <a:chOff x="2112210" y="1398895"/>
            <a:chExt cx="4573830" cy="4060209"/>
          </a:xfrm>
        </p:grpSpPr>
        <p:grpSp>
          <p:nvGrpSpPr>
            <p:cNvPr id="5" name="Group 6"/>
            <p:cNvGrpSpPr/>
            <p:nvPr/>
          </p:nvGrpSpPr>
          <p:grpSpPr>
            <a:xfrm>
              <a:off x="2493360" y="1398895"/>
              <a:ext cx="4192680" cy="1128772"/>
              <a:chOff x="1251553" y="1895"/>
              <a:chExt cx="4192680" cy="1128772"/>
            </a:xfrm>
          </p:grpSpPr>
          <p:sp>
            <p:nvSpPr>
              <p:cNvPr id="12" name="Pentagon 11"/>
              <p:cNvSpPr/>
              <p:nvPr/>
            </p:nvSpPr>
            <p:spPr>
              <a:xfrm rot="10800000" flipH="1">
                <a:off x="1959409" y="1895"/>
                <a:ext cx="3484824" cy="1128772"/>
              </a:xfrm>
              <a:prstGeom prst="homePlate">
                <a:avLst>
                  <a:gd name="adj" fmla="val 52164"/>
                </a:avLst>
              </a:pr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Pentagon 4"/>
              <p:cNvSpPr/>
              <p:nvPr/>
            </p:nvSpPr>
            <p:spPr>
              <a:xfrm>
                <a:off x="1251553" y="1895"/>
                <a:ext cx="4105560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Neighborhood Construction</a:t>
                </a:r>
                <a:endParaRPr lang="en-US" sz="800" kern="1200" dirty="0"/>
              </a:p>
            </p:txBody>
          </p:sp>
        </p:grpSp>
        <p:grpSp>
          <p:nvGrpSpPr>
            <p:cNvPr id="6" name="Group 7"/>
            <p:cNvGrpSpPr/>
            <p:nvPr/>
          </p:nvGrpSpPr>
          <p:grpSpPr>
            <a:xfrm>
              <a:off x="2493363" y="2864613"/>
              <a:ext cx="3239797" cy="1128772"/>
              <a:chOff x="1251556" y="1467613"/>
              <a:chExt cx="3239797" cy="1128772"/>
            </a:xfrm>
          </p:grpSpPr>
          <p:sp>
            <p:nvSpPr>
              <p:cNvPr id="10" name="Pentagon 9"/>
              <p:cNvSpPr/>
              <p:nvPr/>
            </p:nvSpPr>
            <p:spPr>
              <a:xfrm rot="10800000" flipH="1">
                <a:off x="1959409" y="1467613"/>
                <a:ext cx="2531941" cy="1128772"/>
              </a:xfrm>
              <a:prstGeom prst="homePlate">
                <a:avLst/>
              </a:prstGeom>
              <a:solidFill>
                <a:srgbClr val="ABB1B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Pentagon 6"/>
              <p:cNvSpPr/>
              <p:nvPr/>
            </p:nvSpPr>
            <p:spPr>
              <a:xfrm>
                <a:off x="1251556" y="1467613"/>
                <a:ext cx="3239797" cy="1128772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Height-Field Projection</a:t>
                </a:r>
                <a:endParaRPr lang="en-US" sz="800" kern="1200" dirty="0"/>
              </a:p>
            </p:txBody>
          </p:sp>
        </p:grpSp>
        <p:grpSp>
          <p:nvGrpSpPr>
            <p:cNvPr id="7" name="Group 8"/>
            <p:cNvGrpSpPr/>
            <p:nvPr/>
          </p:nvGrpSpPr>
          <p:grpSpPr>
            <a:xfrm>
              <a:off x="2112210" y="4330332"/>
              <a:ext cx="3811523" cy="1128772"/>
              <a:chOff x="870403" y="2933332"/>
              <a:chExt cx="3811523" cy="1128772"/>
            </a:xfrm>
          </p:grpSpPr>
          <p:sp>
            <p:nvSpPr>
              <p:cNvPr id="8" name="Pentagon 7"/>
              <p:cNvSpPr/>
              <p:nvPr/>
            </p:nvSpPr>
            <p:spPr>
              <a:xfrm rot="10800000" flipH="1">
                <a:off x="1959409" y="2933332"/>
                <a:ext cx="2531940" cy="1128772"/>
              </a:xfrm>
              <a:prstGeom prst="homePlate">
                <a:avLst/>
              </a:prstGeom>
              <a:solidFill>
                <a:srgbClr val="B6A5C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Pentagon 8"/>
              <p:cNvSpPr/>
              <p:nvPr/>
            </p:nvSpPr>
            <p:spPr>
              <a:xfrm>
                <a:off x="870403" y="2933332"/>
                <a:ext cx="3811523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Surface Characterization</a:t>
                </a:r>
                <a:endParaRPr lang="en-US" sz="800" kern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5486400" cy="1371600"/>
          </a:xfrm>
        </p:spPr>
        <p:txBody>
          <a:bodyPr/>
          <a:lstStyle/>
          <a:p>
            <a:r>
              <a:rPr lang="en-US" sz="3200" dirty="0" smtClean="0"/>
              <a:t>Approximating Geodesics with Dijkstra</a:t>
            </a:r>
            <a:endParaRPr lang="en-US" sz="3200" dirty="0"/>
          </a:p>
        </p:txBody>
      </p:sp>
      <p:pic>
        <p:nvPicPr>
          <p:cNvPr id="1026" name="Picture 2" descr="U:\private\papers\vis09\origFigures\Dijsktr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13257" y="2362200"/>
            <a:ext cx="3048000" cy="28652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27" name="Picture 3" descr="U:\private\papers\vis09\origFigures\Dijsktra2Ring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28057" y="2362200"/>
            <a:ext cx="3049143" cy="28662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19200" y="5334000"/>
            <a:ext cx="24772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Without Correction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53340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With 2-Ring Correction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" y="228600"/>
            <a:ext cx="1828800" cy="1219200"/>
            <a:chOff x="2112210" y="1398895"/>
            <a:chExt cx="4573830" cy="4060209"/>
          </a:xfrm>
        </p:grpSpPr>
        <p:grpSp>
          <p:nvGrpSpPr>
            <p:cNvPr id="9" name="Group 6"/>
            <p:cNvGrpSpPr/>
            <p:nvPr/>
          </p:nvGrpSpPr>
          <p:grpSpPr>
            <a:xfrm>
              <a:off x="2493360" y="1398895"/>
              <a:ext cx="4192680" cy="1128772"/>
              <a:chOff x="1251553" y="1895"/>
              <a:chExt cx="4192680" cy="1128772"/>
            </a:xfrm>
          </p:grpSpPr>
          <p:sp>
            <p:nvSpPr>
              <p:cNvPr id="16" name="Pentagon 15"/>
              <p:cNvSpPr/>
              <p:nvPr/>
            </p:nvSpPr>
            <p:spPr>
              <a:xfrm rot="10800000" flipH="1">
                <a:off x="1959409" y="1895"/>
                <a:ext cx="3484824" cy="1128772"/>
              </a:xfrm>
              <a:prstGeom prst="homePlate">
                <a:avLst>
                  <a:gd name="adj" fmla="val 52164"/>
                </a:avLst>
              </a:pr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Pentagon 4"/>
              <p:cNvSpPr/>
              <p:nvPr/>
            </p:nvSpPr>
            <p:spPr>
              <a:xfrm>
                <a:off x="1251553" y="1895"/>
                <a:ext cx="4105560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Neighborhood Construction</a:t>
                </a:r>
                <a:endParaRPr lang="en-US" sz="800" kern="1200" dirty="0"/>
              </a:p>
            </p:txBody>
          </p:sp>
        </p:grpSp>
        <p:grpSp>
          <p:nvGrpSpPr>
            <p:cNvPr id="10" name="Group 7"/>
            <p:cNvGrpSpPr/>
            <p:nvPr/>
          </p:nvGrpSpPr>
          <p:grpSpPr>
            <a:xfrm>
              <a:off x="2493363" y="2864613"/>
              <a:ext cx="3239797" cy="1128772"/>
              <a:chOff x="1251556" y="1467613"/>
              <a:chExt cx="3239797" cy="1128772"/>
            </a:xfrm>
          </p:grpSpPr>
          <p:sp>
            <p:nvSpPr>
              <p:cNvPr id="14" name="Pentagon 13"/>
              <p:cNvSpPr/>
              <p:nvPr/>
            </p:nvSpPr>
            <p:spPr>
              <a:xfrm rot="10800000" flipH="1">
                <a:off x="1959409" y="1467613"/>
                <a:ext cx="2531941" cy="1128772"/>
              </a:xfrm>
              <a:prstGeom prst="homePlate">
                <a:avLst/>
              </a:prstGeom>
              <a:solidFill>
                <a:srgbClr val="ABB1B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Pentagon 6"/>
              <p:cNvSpPr/>
              <p:nvPr/>
            </p:nvSpPr>
            <p:spPr>
              <a:xfrm>
                <a:off x="1251556" y="1467613"/>
                <a:ext cx="3239797" cy="1128772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Height-Field Projection</a:t>
                </a:r>
                <a:endParaRPr lang="en-US" sz="800" kern="1200" dirty="0"/>
              </a:p>
            </p:txBody>
          </p:sp>
        </p:grpSp>
        <p:grpSp>
          <p:nvGrpSpPr>
            <p:cNvPr id="11" name="Group 8"/>
            <p:cNvGrpSpPr/>
            <p:nvPr/>
          </p:nvGrpSpPr>
          <p:grpSpPr>
            <a:xfrm>
              <a:off x="2112210" y="4330332"/>
              <a:ext cx="3811523" cy="1128772"/>
              <a:chOff x="870403" y="2933332"/>
              <a:chExt cx="3811523" cy="1128772"/>
            </a:xfrm>
          </p:grpSpPr>
          <p:sp>
            <p:nvSpPr>
              <p:cNvPr id="12" name="Pentagon 11"/>
              <p:cNvSpPr/>
              <p:nvPr/>
            </p:nvSpPr>
            <p:spPr>
              <a:xfrm rot="10800000" flipH="1">
                <a:off x="1959409" y="2933332"/>
                <a:ext cx="2531940" cy="1128772"/>
              </a:xfrm>
              <a:prstGeom prst="homePlate">
                <a:avLst/>
              </a:prstGeom>
              <a:solidFill>
                <a:srgbClr val="B6A5C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Pentagon 8"/>
              <p:cNvSpPr/>
              <p:nvPr/>
            </p:nvSpPr>
            <p:spPr>
              <a:xfrm>
                <a:off x="870403" y="2933332"/>
                <a:ext cx="3811523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Surface Characterization</a:t>
                </a:r>
                <a:endParaRPr lang="en-US" sz="800" kern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5334000" cy="1371600"/>
          </a:xfrm>
        </p:spPr>
        <p:txBody>
          <a:bodyPr/>
          <a:lstStyle/>
          <a:p>
            <a:r>
              <a:rPr lang="en-US" sz="3200" dirty="0" smtClean="0"/>
              <a:t>Approximating Geodesics with Dijkstra</a:t>
            </a:r>
            <a:endParaRPr lang="en-US" sz="3200" dirty="0"/>
          </a:p>
        </p:txBody>
      </p:sp>
      <p:pic>
        <p:nvPicPr>
          <p:cNvPr id="1026" name="Picture 2" descr="U:\private\papers\vis09\origFigures\Dijsktr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13257" y="2433366"/>
            <a:ext cx="3048000" cy="27228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27" name="Picture 3" descr="U:\private\papers\vis09\origFigures\Dijsktra2Ring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28057" y="2433393"/>
            <a:ext cx="3049143" cy="27239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19200" y="5334000"/>
            <a:ext cx="24772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Without Correction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53340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With 2-Ring Correction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" y="228600"/>
            <a:ext cx="1828800" cy="1219200"/>
            <a:chOff x="2112210" y="1398895"/>
            <a:chExt cx="4573830" cy="4060209"/>
          </a:xfrm>
        </p:grpSpPr>
        <p:grpSp>
          <p:nvGrpSpPr>
            <p:cNvPr id="10" name="Group 6"/>
            <p:cNvGrpSpPr/>
            <p:nvPr/>
          </p:nvGrpSpPr>
          <p:grpSpPr>
            <a:xfrm>
              <a:off x="2493360" y="1398895"/>
              <a:ext cx="4192680" cy="1128772"/>
              <a:chOff x="1251553" y="1895"/>
              <a:chExt cx="4192680" cy="1128772"/>
            </a:xfrm>
          </p:grpSpPr>
          <p:sp>
            <p:nvSpPr>
              <p:cNvPr id="17" name="Pentagon 16"/>
              <p:cNvSpPr/>
              <p:nvPr/>
            </p:nvSpPr>
            <p:spPr>
              <a:xfrm rot="10800000" flipH="1">
                <a:off x="1959409" y="1895"/>
                <a:ext cx="3484824" cy="1128772"/>
              </a:xfrm>
              <a:prstGeom prst="homePlate">
                <a:avLst>
                  <a:gd name="adj" fmla="val 52164"/>
                </a:avLst>
              </a:pr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Pentagon 4"/>
              <p:cNvSpPr/>
              <p:nvPr/>
            </p:nvSpPr>
            <p:spPr>
              <a:xfrm>
                <a:off x="1251553" y="1895"/>
                <a:ext cx="4105560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Neighborhood Construction</a:t>
                </a:r>
                <a:endParaRPr lang="en-US" sz="800" kern="1200" dirty="0"/>
              </a:p>
            </p:txBody>
          </p:sp>
        </p:grpSp>
        <p:grpSp>
          <p:nvGrpSpPr>
            <p:cNvPr id="11" name="Group 7"/>
            <p:cNvGrpSpPr/>
            <p:nvPr/>
          </p:nvGrpSpPr>
          <p:grpSpPr>
            <a:xfrm>
              <a:off x="2493363" y="2864613"/>
              <a:ext cx="3239797" cy="1128772"/>
              <a:chOff x="1251556" y="1467613"/>
              <a:chExt cx="3239797" cy="1128772"/>
            </a:xfrm>
          </p:grpSpPr>
          <p:sp>
            <p:nvSpPr>
              <p:cNvPr id="15" name="Pentagon 14"/>
              <p:cNvSpPr/>
              <p:nvPr/>
            </p:nvSpPr>
            <p:spPr>
              <a:xfrm rot="10800000" flipH="1">
                <a:off x="1959409" y="1467613"/>
                <a:ext cx="2531941" cy="1128772"/>
              </a:xfrm>
              <a:prstGeom prst="homePlate">
                <a:avLst/>
              </a:prstGeom>
              <a:solidFill>
                <a:srgbClr val="ABB1B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Pentagon 6"/>
              <p:cNvSpPr/>
              <p:nvPr/>
            </p:nvSpPr>
            <p:spPr>
              <a:xfrm>
                <a:off x="1251556" y="1467613"/>
                <a:ext cx="3239797" cy="1128772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Height-Field Projection</a:t>
                </a:r>
                <a:endParaRPr lang="en-US" sz="800" kern="1200" dirty="0"/>
              </a:p>
            </p:txBody>
          </p:sp>
        </p:grpSp>
        <p:grpSp>
          <p:nvGrpSpPr>
            <p:cNvPr id="12" name="Group 8"/>
            <p:cNvGrpSpPr/>
            <p:nvPr/>
          </p:nvGrpSpPr>
          <p:grpSpPr>
            <a:xfrm>
              <a:off x="2112210" y="4330332"/>
              <a:ext cx="3811523" cy="1128772"/>
              <a:chOff x="870403" y="2933332"/>
              <a:chExt cx="3811523" cy="1128772"/>
            </a:xfrm>
          </p:grpSpPr>
          <p:sp>
            <p:nvSpPr>
              <p:cNvPr id="13" name="Pentagon 12"/>
              <p:cNvSpPr/>
              <p:nvPr/>
            </p:nvSpPr>
            <p:spPr>
              <a:xfrm rot="10800000" flipH="1">
                <a:off x="1959409" y="2933332"/>
                <a:ext cx="2531940" cy="1128772"/>
              </a:xfrm>
              <a:prstGeom prst="homePlate">
                <a:avLst/>
              </a:prstGeom>
              <a:solidFill>
                <a:srgbClr val="B6A5C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Pentagon 8"/>
              <p:cNvSpPr/>
              <p:nvPr/>
            </p:nvSpPr>
            <p:spPr>
              <a:xfrm>
                <a:off x="870403" y="2933332"/>
                <a:ext cx="3811523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Surface Characterization</a:t>
                </a:r>
                <a:endParaRPr lang="en-US" sz="800" kern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477000" cy="1371600"/>
          </a:xfrm>
        </p:spPr>
        <p:txBody>
          <a:bodyPr/>
          <a:lstStyle/>
          <a:p>
            <a:r>
              <a:rPr lang="en-US" sz="2800" dirty="0" smtClean="0"/>
              <a:t>Geodesics vs. 2-Ring Approximation:</a:t>
            </a:r>
            <a:br>
              <a:rPr lang="en-US" sz="2800" dirty="0" smtClean="0"/>
            </a:br>
            <a:r>
              <a:rPr lang="en-US" sz="2800" dirty="0" smtClean="0"/>
              <a:t>How bad are we?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2133600"/>
            <a:ext cx="7848600" cy="4419600"/>
          </a:xfrm>
        </p:spPr>
        <p:txBody>
          <a:bodyPr/>
          <a:lstStyle/>
          <a:p>
            <a:r>
              <a:rPr lang="en-US" dirty="0" smtClean="0"/>
              <a:t>On average:</a:t>
            </a:r>
          </a:p>
          <a:p>
            <a:pPr lvl="1"/>
            <a:r>
              <a:rPr lang="en-US" sz="2200" dirty="0" smtClean="0"/>
              <a:t>Dijkstra patch shares 76% - 90% vertices in common with geodesic</a:t>
            </a:r>
          </a:p>
          <a:p>
            <a:pPr lvl="1"/>
            <a:r>
              <a:rPr lang="en-US" sz="2200" dirty="0" smtClean="0"/>
              <a:t>Our modification brings this up to 92% - 100%</a:t>
            </a:r>
          </a:p>
          <a:p>
            <a:pPr lvl="1"/>
            <a:r>
              <a:rPr lang="en-US" sz="2200" dirty="0" smtClean="0"/>
              <a:t>Missed vertices on outer ring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" y="228600"/>
            <a:ext cx="1828800" cy="1219200"/>
            <a:chOff x="2112210" y="1398895"/>
            <a:chExt cx="4573830" cy="4060209"/>
          </a:xfrm>
        </p:grpSpPr>
        <p:grpSp>
          <p:nvGrpSpPr>
            <p:cNvPr id="5" name="Group 6"/>
            <p:cNvGrpSpPr/>
            <p:nvPr/>
          </p:nvGrpSpPr>
          <p:grpSpPr>
            <a:xfrm>
              <a:off x="2493360" y="1398895"/>
              <a:ext cx="4192680" cy="1128772"/>
              <a:chOff x="1251553" y="1895"/>
              <a:chExt cx="4192680" cy="1128772"/>
            </a:xfrm>
          </p:grpSpPr>
          <p:sp>
            <p:nvSpPr>
              <p:cNvPr id="13" name="Pentagon 12"/>
              <p:cNvSpPr/>
              <p:nvPr/>
            </p:nvSpPr>
            <p:spPr>
              <a:xfrm rot="10800000" flipH="1">
                <a:off x="1959409" y="1895"/>
                <a:ext cx="3484824" cy="1128772"/>
              </a:xfrm>
              <a:prstGeom prst="homePlate">
                <a:avLst>
                  <a:gd name="adj" fmla="val 52164"/>
                </a:avLst>
              </a:pr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Pentagon 4"/>
              <p:cNvSpPr/>
              <p:nvPr/>
            </p:nvSpPr>
            <p:spPr>
              <a:xfrm>
                <a:off x="1251553" y="1895"/>
                <a:ext cx="4105560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Neighborhood Construction</a:t>
                </a:r>
                <a:endParaRPr lang="en-US" sz="800" kern="1200" dirty="0"/>
              </a:p>
            </p:txBody>
          </p:sp>
        </p:grpSp>
        <p:grpSp>
          <p:nvGrpSpPr>
            <p:cNvPr id="6" name="Group 7"/>
            <p:cNvGrpSpPr/>
            <p:nvPr/>
          </p:nvGrpSpPr>
          <p:grpSpPr>
            <a:xfrm>
              <a:off x="2493363" y="2864613"/>
              <a:ext cx="3239797" cy="1128772"/>
              <a:chOff x="1251556" y="1467613"/>
              <a:chExt cx="3239797" cy="1128772"/>
            </a:xfrm>
          </p:grpSpPr>
          <p:sp>
            <p:nvSpPr>
              <p:cNvPr id="11" name="Pentagon 10"/>
              <p:cNvSpPr/>
              <p:nvPr/>
            </p:nvSpPr>
            <p:spPr>
              <a:xfrm rot="10800000" flipH="1">
                <a:off x="1959409" y="1467613"/>
                <a:ext cx="2531941" cy="1128772"/>
              </a:xfrm>
              <a:prstGeom prst="homePlate">
                <a:avLst/>
              </a:prstGeom>
              <a:solidFill>
                <a:srgbClr val="ABB1B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Pentagon 6"/>
              <p:cNvSpPr/>
              <p:nvPr/>
            </p:nvSpPr>
            <p:spPr>
              <a:xfrm>
                <a:off x="1251556" y="1467613"/>
                <a:ext cx="3239797" cy="1128772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Height-Field Projection</a:t>
                </a:r>
                <a:endParaRPr lang="en-US" sz="800" kern="1200" dirty="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2112210" y="4330332"/>
              <a:ext cx="3811523" cy="1128772"/>
              <a:chOff x="870403" y="2933332"/>
              <a:chExt cx="3811523" cy="1128772"/>
            </a:xfrm>
          </p:grpSpPr>
          <p:sp>
            <p:nvSpPr>
              <p:cNvPr id="9" name="Pentagon 8"/>
              <p:cNvSpPr/>
              <p:nvPr/>
            </p:nvSpPr>
            <p:spPr>
              <a:xfrm rot="10800000" flipH="1">
                <a:off x="1959409" y="2933332"/>
                <a:ext cx="2531940" cy="1128772"/>
              </a:xfrm>
              <a:prstGeom prst="homePlate">
                <a:avLst/>
              </a:prstGeom>
              <a:solidFill>
                <a:srgbClr val="B6A5C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Pentagon 8"/>
              <p:cNvSpPr/>
              <p:nvPr/>
            </p:nvSpPr>
            <p:spPr>
              <a:xfrm>
                <a:off x="870403" y="2933332"/>
                <a:ext cx="3811523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Surface Characterization</a:t>
                </a:r>
                <a:endParaRPr lang="en-US" sz="800" kern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477000" cy="1371600"/>
          </a:xfrm>
        </p:spPr>
        <p:txBody>
          <a:bodyPr/>
          <a:lstStyle/>
          <a:p>
            <a:r>
              <a:rPr lang="en-US" dirty="0" smtClean="0"/>
              <a:t>Height Field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8214"/>
            <a:ext cx="7924800" cy="4767386"/>
          </a:xfrm>
        </p:spPr>
        <p:txBody>
          <a:bodyPr/>
          <a:lstStyle/>
          <a:p>
            <a:pPr>
              <a:buNone/>
            </a:pPr>
            <a:r>
              <a:rPr lang="en-US" sz="2200" dirty="0" smtClean="0"/>
              <a:t>A height field is a 2D function of </a:t>
            </a:r>
            <a:r>
              <a:rPr lang="en-US" sz="2200" i="1" dirty="0" smtClean="0"/>
              <a:t>u, v:</a:t>
            </a:r>
          </a:p>
          <a:p>
            <a:endParaRPr lang="en-US" sz="2200" i="1" dirty="0" smtClean="0"/>
          </a:p>
          <a:p>
            <a:endParaRPr lang="en-US" sz="2200" i="1" dirty="0" smtClean="0"/>
          </a:p>
          <a:p>
            <a:pPr>
              <a:buNone/>
            </a:pPr>
            <a:endParaRPr lang="en-US" sz="2200" i="1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Why map the data to a height field?</a:t>
            </a:r>
          </a:p>
          <a:p>
            <a:pPr lvl="1"/>
            <a:r>
              <a:rPr lang="en-US" sz="2200" dirty="0" smtClean="0"/>
              <a:t>Projection reduces the problem of fitting a 3D quadric to a simpler 2D problem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9523" y="1936262"/>
            <a:ext cx="3346450" cy="475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 descr="C:\Users\gregc\Documents\papers\vis09\TalkFigures\HFPla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9415" y="2854569"/>
            <a:ext cx="3505200" cy="22789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cxnSp>
        <p:nvCxnSpPr>
          <p:cNvPr id="13" name="Straight Arrow Connector 12"/>
          <p:cNvCxnSpPr/>
          <p:nvPr/>
        </p:nvCxnSpPr>
        <p:spPr bwMode="auto">
          <a:xfrm>
            <a:off x="5037015" y="4073769"/>
            <a:ext cx="1143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2415" y="3235569"/>
            <a:ext cx="17018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0" y="228600"/>
            <a:ext cx="1828801" cy="1219200"/>
            <a:chOff x="2112208" y="1398895"/>
            <a:chExt cx="4573831" cy="4060209"/>
          </a:xfrm>
        </p:grpSpPr>
        <p:grpSp>
          <p:nvGrpSpPr>
            <p:cNvPr id="9" name="Group 6"/>
            <p:cNvGrpSpPr/>
            <p:nvPr/>
          </p:nvGrpSpPr>
          <p:grpSpPr>
            <a:xfrm>
              <a:off x="2112208" y="1398895"/>
              <a:ext cx="3620949" cy="1128772"/>
              <a:chOff x="870401" y="1895"/>
              <a:chExt cx="3620949" cy="1128772"/>
            </a:xfrm>
          </p:grpSpPr>
          <p:sp>
            <p:nvSpPr>
              <p:cNvPr id="17" name="Pentagon 16"/>
              <p:cNvSpPr/>
              <p:nvPr/>
            </p:nvSpPr>
            <p:spPr>
              <a:xfrm rot="10800000" flipH="1">
                <a:off x="1959409" y="1895"/>
                <a:ext cx="2531941" cy="1128772"/>
              </a:xfrm>
              <a:prstGeom prst="homePlate">
                <a:avLst>
                  <a:gd name="adj" fmla="val 52164"/>
                </a:avLst>
              </a:prstGeom>
              <a:solidFill>
                <a:srgbClr val="A2B7C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Pentagon 4"/>
              <p:cNvSpPr/>
              <p:nvPr/>
            </p:nvSpPr>
            <p:spPr>
              <a:xfrm>
                <a:off x="870401" y="1895"/>
                <a:ext cx="3620946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Neighborhood Construction</a:t>
                </a:r>
                <a:endParaRPr lang="en-US" sz="800" kern="1200" dirty="0"/>
              </a:p>
            </p:txBody>
          </p:sp>
        </p:grpSp>
        <p:grpSp>
          <p:nvGrpSpPr>
            <p:cNvPr id="10" name="Group 7"/>
            <p:cNvGrpSpPr/>
            <p:nvPr/>
          </p:nvGrpSpPr>
          <p:grpSpPr>
            <a:xfrm>
              <a:off x="2112211" y="2864613"/>
              <a:ext cx="4573828" cy="1128772"/>
              <a:chOff x="870404" y="1467613"/>
              <a:chExt cx="4573828" cy="1128772"/>
            </a:xfrm>
          </p:grpSpPr>
          <p:sp>
            <p:nvSpPr>
              <p:cNvPr id="15" name="Pentagon 14"/>
              <p:cNvSpPr/>
              <p:nvPr/>
            </p:nvSpPr>
            <p:spPr>
              <a:xfrm rot="10800000" flipH="1">
                <a:off x="1959409" y="1467613"/>
                <a:ext cx="3484823" cy="1128772"/>
              </a:xfrm>
              <a:prstGeom prst="homePlate">
                <a:avLst/>
              </a:prstGeom>
              <a:solidFill>
                <a:srgbClr val="00206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Pentagon 6"/>
              <p:cNvSpPr/>
              <p:nvPr/>
            </p:nvSpPr>
            <p:spPr>
              <a:xfrm>
                <a:off x="870404" y="1467613"/>
                <a:ext cx="3620947" cy="1128772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Height-Field Projection</a:t>
                </a:r>
                <a:endParaRPr lang="en-US" sz="800" kern="1200" dirty="0"/>
              </a:p>
            </p:txBody>
          </p:sp>
        </p:grpSp>
        <p:grpSp>
          <p:nvGrpSpPr>
            <p:cNvPr id="11" name="Group 8"/>
            <p:cNvGrpSpPr/>
            <p:nvPr/>
          </p:nvGrpSpPr>
          <p:grpSpPr>
            <a:xfrm>
              <a:off x="2112210" y="4330332"/>
              <a:ext cx="3811523" cy="1128772"/>
              <a:chOff x="870403" y="2933332"/>
              <a:chExt cx="3811523" cy="1128772"/>
            </a:xfrm>
          </p:grpSpPr>
          <p:sp>
            <p:nvSpPr>
              <p:cNvPr id="12" name="Pentagon 11"/>
              <p:cNvSpPr/>
              <p:nvPr/>
            </p:nvSpPr>
            <p:spPr>
              <a:xfrm rot="10800000" flipH="1">
                <a:off x="1959409" y="2933332"/>
                <a:ext cx="2531940" cy="1128772"/>
              </a:xfrm>
              <a:prstGeom prst="homePlate">
                <a:avLst/>
              </a:prstGeom>
              <a:solidFill>
                <a:srgbClr val="B6A5C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Pentagon 8"/>
              <p:cNvSpPr/>
              <p:nvPr/>
            </p:nvSpPr>
            <p:spPr>
              <a:xfrm>
                <a:off x="870403" y="2933332"/>
                <a:ext cx="3811523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Surface Characterization</a:t>
                </a:r>
                <a:endParaRPr lang="en-US" sz="800" kern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6954"/>
            <a:ext cx="8382000" cy="4646246"/>
          </a:xfrm>
        </p:spPr>
        <p:txBody>
          <a:bodyPr/>
          <a:lstStyle/>
          <a:p>
            <a:r>
              <a:rPr lang="en-US" sz="2200" dirty="0" smtClean="0"/>
              <a:t>Useful for:</a:t>
            </a:r>
          </a:p>
          <a:p>
            <a:pPr lvl="1"/>
            <a:r>
              <a:rPr lang="en-US" sz="2200" dirty="0" smtClean="0"/>
              <a:t>Visualizing and analyzing scientific data</a:t>
            </a:r>
          </a:p>
          <a:p>
            <a:pPr lvl="1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Stylized rendering</a:t>
            </a:r>
          </a:p>
          <a:p>
            <a:pPr lvl="1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Shape matching</a:t>
            </a:r>
          </a:p>
          <a:p>
            <a:pPr lvl="1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123" name="Picture 3" descr="C:\Users\gregc\Documents\papers\vis09\TalkFigures\Hatch-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495800"/>
            <a:ext cx="2286000" cy="2016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 descr="C:\Users\gregc\Documents\papers\vis09\TalkFigures\Match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648200"/>
            <a:ext cx="4362196" cy="175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gregc\Documents\papers\vis09\TalkFigures\SciData.png"/>
          <p:cNvPicPr>
            <a:picLocks noChangeAspect="1" noChangeArrowheads="1"/>
          </p:cNvPicPr>
          <p:nvPr/>
        </p:nvPicPr>
        <p:blipFill>
          <a:blip r:embed="rId5" cstate="print"/>
          <a:srcRect l="15777" r="15924"/>
          <a:stretch>
            <a:fillRect/>
          </a:stretch>
        </p:blipFill>
        <p:spPr bwMode="auto">
          <a:xfrm>
            <a:off x="6324601" y="1837236"/>
            <a:ext cx="2362200" cy="2275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477000" cy="1371600"/>
          </a:xfrm>
        </p:spPr>
        <p:txBody>
          <a:bodyPr/>
          <a:lstStyle/>
          <a:p>
            <a:r>
              <a:rPr lang="en-US" dirty="0" smtClean="0"/>
              <a:t>Height Field Robustness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6019800" cy="4724400"/>
          </a:xfrm>
        </p:spPr>
        <p:txBody>
          <a:bodyPr/>
          <a:lstStyle/>
          <a:p>
            <a:r>
              <a:rPr lang="en-US" sz="2000" dirty="0" smtClean="0"/>
              <a:t>Height Field function should not fold over itself</a:t>
            </a:r>
          </a:p>
          <a:p>
            <a:pPr lvl="1"/>
            <a:r>
              <a:rPr lang="en-US" sz="2000" dirty="0" smtClean="0"/>
              <a:t>Or it’s not a function!</a:t>
            </a:r>
          </a:p>
          <a:p>
            <a:r>
              <a:rPr lang="en-US" sz="2000" dirty="0" smtClean="0"/>
              <a:t>Simple solution</a:t>
            </a:r>
          </a:p>
          <a:p>
            <a:pPr lvl="1"/>
            <a:r>
              <a:rPr lang="en-US" sz="2000" dirty="0" smtClean="0"/>
              <a:t>Throw away vertices that </a:t>
            </a:r>
            <a:br>
              <a:rPr lang="en-US" sz="2000" dirty="0" smtClean="0"/>
            </a:br>
            <a:r>
              <a:rPr lang="en-US" sz="2000" dirty="0" smtClean="0"/>
              <a:t>point away from the</a:t>
            </a:r>
            <a:br>
              <a:rPr lang="en-US" sz="2000" dirty="0" smtClean="0"/>
            </a:br>
            <a:r>
              <a:rPr lang="en-US" sz="2000" dirty="0" smtClean="0"/>
              <a:t>height field normal</a:t>
            </a:r>
          </a:p>
          <a:p>
            <a:r>
              <a:rPr lang="en-US" sz="2000" dirty="0" smtClean="0"/>
              <a:t>Works well in practice</a:t>
            </a:r>
          </a:p>
          <a:p>
            <a:pPr lvl="1"/>
            <a:r>
              <a:rPr lang="en-US" sz="2000" dirty="0" smtClean="0"/>
              <a:t>On average these vertices </a:t>
            </a:r>
            <a:br>
              <a:rPr lang="en-US" sz="2000" dirty="0" smtClean="0"/>
            </a:br>
            <a:r>
              <a:rPr lang="en-US" sz="2000" dirty="0" smtClean="0"/>
              <a:t>account for 23 ± 12% of all</a:t>
            </a:r>
            <a:br>
              <a:rPr lang="en-US" sz="2000" dirty="0" smtClean="0"/>
            </a:br>
            <a:r>
              <a:rPr lang="en-US" sz="2000" dirty="0" smtClean="0"/>
              <a:t>vertices in the largest patches</a:t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i="1" dirty="0" smtClean="0"/>
              <a:t>d = </a:t>
            </a:r>
            <a:r>
              <a:rPr lang="en-US" sz="2000" dirty="0" smtClean="0"/>
              <a:t>8 </a:t>
            </a:r>
            <a:r>
              <a:rPr lang="en-US" sz="2000" dirty="0" err="1" smtClean="0"/>
              <a:t>Ångströms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Much less in smaller patches</a:t>
            </a:r>
          </a:p>
          <a:p>
            <a:pPr lvl="1"/>
            <a:r>
              <a:rPr lang="en-US" sz="2000" dirty="0" smtClean="0"/>
              <a:t>Still plenty of data to </a:t>
            </a:r>
            <a:br>
              <a:rPr lang="en-US" sz="2000" dirty="0" smtClean="0"/>
            </a:br>
            <a:r>
              <a:rPr lang="en-US" sz="2000" dirty="0" smtClean="0"/>
              <a:t>work with</a:t>
            </a:r>
          </a:p>
        </p:txBody>
      </p:sp>
      <p:pic>
        <p:nvPicPr>
          <p:cNvPr id="6146" name="Picture 2" descr="C:\Users\gregc\Documents\papers\vis09\TalkFigures\Foldover.png"/>
          <p:cNvPicPr>
            <a:picLocks noChangeAspect="1" noChangeArrowheads="1"/>
          </p:cNvPicPr>
          <p:nvPr/>
        </p:nvPicPr>
        <p:blipFill>
          <a:blip r:embed="rId2" cstate="print">
            <a:lum bright="-25000" contrast="56000"/>
          </a:blip>
          <a:stretch>
            <a:fillRect/>
          </a:stretch>
        </p:blipFill>
        <p:spPr bwMode="auto">
          <a:xfrm>
            <a:off x="4306277" y="2667000"/>
            <a:ext cx="4684358" cy="370291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0" y="228600"/>
            <a:ext cx="1828801" cy="1219200"/>
            <a:chOff x="2112208" y="1398895"/>
            <a:chExt cx="4573831" cy="4060209"/>
          </a:xfrm>
        </p:grpSpPr>
        <p:grpSp>
          <p:nvGrpSpPr>
            <p:cNvPr id="6" name="Group 6"/>
            <p:cNvGrpSpPr/>
            <p:nvPr/>
          </p:nvGrpSpPr>
          <p:grpSpPr>
            <a:xfrm>
              <a:off x="2112208" y="1398895"/>
              <a:ext cx="3620949" cy="1128772"/>
              <a:chOff x="870401" y="1895"/>
              <a:chExt cx="3620949" cy="1128772"/>
            </a:xfrm>
          </p:grpSpPr>
          <p:sp>
            <p:nvSpPr>
              <p:cNvPr id="13" name="Pentagon 12"/>
              <p:cNvSpPr/>
              <p:nvPr/>
            </p:nvSpPr>
            <p:spPr>
              <a:xfrm rot="10800000" flipH="1">
                <a:off x="1959409" y="1895"/>
                <a:ext cx="2531941" cy="1128772"/>
              </a:xfrm>
              <a:prstGeom prst="homePlate">
                <a:avLst>
                  <a:gd name="adj" fmla="val 52164"/>
                </a:avLst>
              </a:prstGeom>
              <a:solidFill>
                <a:srgbClr val="A2B7C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Pentagon 4"/>
              <p:cNvSpPr/>
              <p:nvPr/>
            </p:nvSpPr>
            <p:spPr>
              <a:xfrm>
                <a:off x="870401" y="1895"/>
                <a:ext cx="3620946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Neighborhood Construction</a:t>
                </a:r>
                <a:endParaRPr lang="en-US" sz="800" kern="1200" dirty="0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112211" y="2864613"/>
              <a:ext cx="4573828" cy="1128772"/>
              <a:chOff x="870404" y="1467613"/>
              <a:chExt cx="4573828" cy="1128772"/>
            </a:xfrm>
          </p:grpSpPr>
          <p:sp>
            <p:nvSpPr>
              <p:cNvPr id="11" name="Pentagon 10"/>
              <p:cNvSpPr/>
              <p:nvPr/>
            </p:nvSpPr>
            <p:spPr>
              <a:xfrm rot="10800000" flipH="1">
                <a:off x="1959409" y="1467613"/>
                <a:ext cx="3484823" cy="1128772"/>
              </a:xfrm>
              <a:prstGeom prst="homePlate">
                <a:avLst/>
              </a:prstGeom>
              <a:solidFill>
                <a:srgbClr val="00206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Pentagon 6"/>
              <p:cNvSpPr/>
              <p:nvPr/>
            </p:nvSpPr>
            <p:spPr>
              <a:xfrm>
                <a:off x="870404" y="1467613"/>
                <a:ext cx="3620947" cy="1128772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Height-Field Projection</a:t>
                </a:r>
                <a:endParaRPr lang="en-US" sz="800" kern="1200" dirty="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2112210" y="4330332"/>
              <a:ext cx="3811523" cy="1128772"/>
              <a:chOff x="870403" y="2933332"/>
              <a:chExt cx="3811523" cy="1128772"/>
            </a:xfrm>
          </p:grpSpPr>
          <p:sp>
            <p:nvSpPr>
              <p:cNvPr id="9" name="Pentagon 8"/>
              <p:cNvSpPr/>
              <p:nvPr/>
            </p:nvSpPr>
            <p:spPr>
              <a:xfrm rot="10800000" flipH="1">
                <a:off x="1959409" y="2933332"/>
                <a:ext cx="2531940" cy="1128772"/>
              </a:xfrm>
              <a:prstGeom prst="homePlate">
                <a:avLst/>
              </a:prstGeom>
              <a:solidFill>
                <a:srgbClr val="B6A5C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Pentagon 8"/>
              <p:cNvSpPr/>
              <p:nvPr/>
            </p:nvSpPr>
            <p:spPr>
              <a:xfrm>
                <a:off x="870403" y="2933332"/>
                <a:ext cx="3811523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Surface Characterization</a:t>
                </a:r>
                <a:endParaRPr lang="en-US" sz="800" kern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477000" cy="1371600"/>
          </a:xfrm>
        </p:spPr>
        <p:txBody>
          <a:bodyPr/>
          <a:lstStyle/>
          <a:p>
            <a:r>
              <a:rPr lang="en-US" dirty="0" smtClean="0"/>
              <a:t>Surface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848600" cy="4648200"/>
          </a:xfrm>
        </p:spPr>
        <p:txBody>
          <a:bodyPr/>
          <a:lstStyle/>
          <a:p>
            <a:pPr>
              <a:buNone/>
            </a:pPr>
            <a:r>
              <a:rPr lang="en-US" u="sng" dirty="0" smtClean="0">
                <a:solidFill>
                  <a:schemeClr val="tx1"/>
                </a:solidFill>
              </a:rPr>
              <a:t>Shallow Bowl vs. Deep Bowl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gregc\Documents\papers\vis09\TalkFigures\BowlShal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111" y="3810000"/>
            <a:ext cx="3927994" cy="175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gregc\Documents\papers\vis09\TalkFigures\BowlStee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819400"/>
            <a:ext cx="2666714" cy="3117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0" y="228600"/>
            <a:ext cx="1828799" cy="1219200"/>
            <a:chOff x="2112208" y="1398895"/>
            <a:chExt cx="4573824" cy="4060209"/>
          </a:xfrm>
        </p:grpSpPr>
        <p:grpSp>
          <p:nvGrpSpPr>
            <p:cNvPr id="7" name="Group 6"/>
            <p:cNvGrpSpPr/>
            <p:nvPr/>
          </p:nvGrpSpPr>
          <p:grpSpPr>
            <a:xfrm>
              <a:off x="2112208" y="1398895"/>
              <a:ext cx="3620949" cy="1128772"/>
              <a:chOff x="870401" y="1895"/>
              <a:chExt cx="3620949" cy="1128772"/>
            </a:xfrm>
          </p:grpSpPr>
          <p:sp>
            <p:nvSpPr>
              <p:cNvPr id="14" name="Pentagon 13"/>
              <p:cNvSpPr/>
              <p:nvPr/>
            </p:nvSpPr>
            <p:spPr>
              <a:xfrm rot="10800000" flipH="1">
                <a:off x="1959409" y="1895"/>
                <a:ext cx="2531941" cy="1128772"/>
              </a:xfrm>
              <a:prstGeom prst="homePlate">
                <a:avLst>
                  <a:gd name="adj" fmla="val 52164"/>
                </a:avLst>
              </a:prstGeom>
              <a:solidFill>
                <a:srgbClr val="A2B7C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Pentagon 4"/>
              <p:cNvSpPr/>
              <p:nvPr/>
            </p:nvSpPr>
            <p:spPr>
              <a:xfrm>
                <a:off x="870401" y="1895"/>
                <a:ext cx="3620946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Neighborhood Construction</a:t>
                </a:r>
                <a:endParaRPr lang="en-US" sz="800" kern="12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112211" y="2864613"/>
              <a:ext cx="3620947" cy="1128772"/>
              <a:chOff x="870404" y="1467613"/>
              <a:chExt cx="3620947" cy="1128772"/>
            </a:xfrm>
          </p:grpSpPr>
          <p:sp>
            <p:nvSpPr>
              <p:cNvPr id="12" name="Pentagon 11"/>
              <p:cNvSpPr/>
              <p:nvPr/>
            </p:nvSpPr>
            <p:spPr>
              <a:xfrm rot="10800000" flipH="1">
                <a:off x="1959409" y="1467613"/>
                <a:ext cx="2531938" cy="1128772"/>
              </a:xfrm>
              <a:prstGeom prst="homePlate">
                <a:avLst/>
              </a:prstGeom>
              <a:solidFill>
                <a:srgbClr val="ABB1B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Pentagon 6"/>
              <p:cNvSpPr/>
              <p:nvPr/>
            </p:nvSpPr>
            <p:spPr>
              <a:xfrm>
                <a:off x="870404" y="1467613"/>
                <a:ext cx="3620947" cy="1128772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Height-Field Projection</a:t>
                </a:r>
                <a:endParaRPr lang="en-US" sz="800" kern="12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112210" y="4330332"/>
              <a:ext cx="4573822" cy="1128772"/>
              <a:chOff x="870403" y="2933332"/>
              <a:chExt cx="4573822" cy="1128772"/>
            </a:xfrm>
          </p:grpSpPr>
          <p:sp>
            <p:nvSpPr>
              <p:cNvPr id="10" name="Pentagon 9"/>
              <p:cNvSpPr/>
              <p:nvPr/>
            </p:nvSpPr>
            <p:spPr>
              <a:xfrm rot="10800000" flipH="1">
                <a:off x="1959407" y="2933332"/>
                <a:ext cx="3484818" cy="1128772"/>
              </a:xfrm>
              <a:prstGeom prst="homePlate">
                <a:avLst/>
              </a:prstGeom>
              <a:solidFill>
                <a:srgbClr val="7030A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Pentagon 8"/>
              <p:cNvSpPr/>
              <p:nvPr/>
            </p:nvSpPr>
            <p:spPr>
              <a:xfrm>
                <a:off x="870403" y="2933332"/>
                <a:ext cx="3811523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Surface Characterization</a:t>
                </a:r>
                <a:endParaRPr lang="en-US" sz="800" kern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477000" cy="1371600"/>
          </a:xfrm>
        </p:spPr>
        <p:txBody>
          <a:bodyPr/>
          <a:lstStyle/>
          <a:p>
            <a:r>
              <a:rPr lang="en-US" dirty="0" smtClean="0"/>
              <a:t>Surface Characterization</a:t>
            </a:r>
            <a:endParaRPr lang="en-US" dirty="0"/>
          </a:p>
        </p:txBody>
      </p:sp>
      <p:pic>
        <p:nvPicPr>
          <p:cNvPr id="2052" name="Picture 4" descr="C:\Users\gregc\Documents\papers\vis09\TalkFigures\Anisotropy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6480" y="3886200"/>
            <a:ext cx="3825520" cy="2037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" y="1899138"/>
            <a:ext cx="7848600" cy="69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u="sng" dirty="0" smtClean="0"/>
              <a:t>Degree and Direction of Anisotropy</a:t>
            </a:r>
            <a:endParaRPr lang="en-US" u="sng" dirty="0"/>
          </a:p>
        </p:txBody>
      </p:sp>
      <p:pic>
        <p:nvPicPr>
          <p:cNvPr id="3074" name="Picture 2" descr="C:\Users\gregc\Documents\papers\vis09\TalkFigures\Isotropy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10200" y="2743200"/>
            <a:ext cx="2620223" cy="3317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05000" y="6096000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Anisotropic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212187" y="6172200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Isotropic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228600"/>
            <a:ext cx="1828799" cy="1219200"/>
            <a:chOff x="2112208" y="1398895"/>
            <a:chExt cx="4573824" cy="4060209"/>
          </a:xfrm>
        </p:grpSpPr>
        <p:grpSp>
          <p:nvGrpSpPr>
            <p:cNvPr id="9" name="Group 6"/>
            <p:cNvGrpSpPr/>
            <p:nvPr/>
          </p:nvGrpSpPr>
          <p:grpSpPr>
            <a:xfrm>
              <a:off x="2112208" y="1398895"/>
              <a:ext cx="3620949" cy="1128772"/>
              <a:chOff x="870401" y="1895"/>
              <a:chExt cx="3620949" cy="1128772"/>
            </a:xfrm>
          </p:grpSpPr>
          <p:sp>
            <p:nvSpPr>
              <p:cNvPr id="18" name="Pentagon 17"/>
              <p:cNvSpPr/>
              <p:nvPr/>
            </p:nvSpPr>
            <p:spPr>
              <a:xfrm rot="10800000" flipH="1">
                <a:off x="1959409" y="1895"/>
                <a:ext cx="2531941" cy="1128772"/>
              </a:xfrm>
              <a:prstGeom prst="homePlate">
                <a:avLst>
                  <a:gd name="adj" fmla="val 52164"/>
                </a:avLst>
              </a:prstGeom>
              <a:solidFill>
                <a:srgbClr val="A2B7C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Pentagon 4"/>
              <p:cNvSpPr/>
              <p:nvPr/>
            </p:nvSpPr>
            <p:spPr>
              <a:xfrm>
                <a:off x="870401" y="1895"/>
                <a:ext cx="3620946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Neighborhood Construction</a:t>
                </a:r>
                <a:endParaRPr lang="en-US" sz="800" kern="1200" dirty="0"/>
              </a:p>
            </p:txBody>
          </p:sp>
        </p:grpSp>
        <p:grpSp>
          <p:nvGrpSpPr>
            <p:cNvPr id="10" name="Group 7"/>
            <p:cNvGrpSpPr/>
            <p:nvPr/>
          </p:nvGrpSpPr>
          <p:grpSpPr>
            <a:xfrm>
              <a:off x="2112211" y="2864613"/>
              <a:ext cx="3620947" cy="1128772"/>
              <a:chOff x="870404" y="1467613"/>
              <a:chExt cx="3620947" cy="1128772"/>
            </a:xfrm>
          </p:grpSpPr>
          <p:sp>
            <p:nvSpPr>
              <p:cNvPr id="16" name="Pentagon 15"/>
              <p:cNvSpPr/>
              <p:nvPr/>
            </p:nvSpPr>
            <p:spPr>
              <a:xfrm rot="10800000" flipH="1">
                <a:off x="1959409" y="1467613"/>
                <a:ext cx="2531938" cy="1128772"/>
              </a:xfrm>
              <a:prstGeom prst="homePlate">
                <a:avLst/>
              </a:prstGeom>
              <a:solidFill>
                <a:srgbClr val="ABB1B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Pentagon 6"/>
              <p:cNvSpPr/>
              <p:nvPr/>
            </p:nvSpPr>
            <p:spPr>
              <a:xfrm>
                <a:off x="870404" y="1467613"/>
                <a:ext cx="3620947" cy="1128772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Height-Field Projection</a:t>
                </a:r>
                <a:endParaRPr lang="en-US" sz="800" kern="1200" dirty="0"/>
              </a:p>
            </p:txBody>
          </p:sp>
        </p:grpSp>
        <p:grpSp>
          <p:nvGrpSpPr>
            <p:cNvPr id="13" name="Group 8"/>
            <p:cNvGrpSpPr/>
            <p:nvPr/>
          </p:nvGrpSpPr>
          <p:grpSpPr>
            <a:xfrm>
              <a:off x="2112210" y="4330332"/>
              <a:ext cx="4573822" cy="1128772"/>
              <a:chOff x="870403" y="2933332"/>
              <a:chExt cx="4573822" cy="1128772"/>
            </a:xfrm>
          </p:grpSpPr>
          <p:sp>
            <p:nvSpPr>
              <p:cNvPr id="14" name="Pentagon 13"/>
              <p:cNvSpPr/>
              <p:nvPr/>
            </p:nvSpPr>
            <p:spPr>
              <a:xfrm rot="10800000" flipH="1">
                <a:off x="1959407" y="2933332"/>
                <a:ext cx="3484818" cy="1128772"/>
              </a:xfrm>
              <a:prstGeom prst="homePlate">
                <a:avLst/>
              </a:prstGeom>
              <a:solidFill>
                <a:srgbClr val="7030A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Pentagon 8"/>
              <p:cNvSpPr/>
              <p:nvPr/>
            </p:nvSpPr>
            <p:spPr>
              <a:xfrm>
                <a:off x="870403" y="2933332"/>
                <a:ext cx="3811523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Surface Characterization</a:t>
                </a:r>
                <a:endParaRPr lang="en-US" sz="800" kern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477000" cy="1219200"/>
          </a:xfrm>
        </p:spPr>
        <p:txBody>
          <a:bodyPr/>
          <a:lstStyle/>
          <a:p>
            <a:r>
              <a:rPr lang="en-US" sz="2800" dirty="0" smtClean="0"/>
              <a:t>Characterization Method ‘A’: </a:t>
            </a:r>
            <a:br>
              <a:rPr lang="en-US" sz="2800" dirty="0" smtClean="0"/>
            </a:br>
            <a:r>
              <a:rPr lang="en-US" sz="2800" dirty="0" smtClean="0"/>
              <a:t>Fitting a Quadratic Surface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7620000" cy="4648200"/>
          </a:xfrm>
        </p:spPr>
        <p:txBody>
          <a:bodyPr/>
          <a:lstStyle/>
          <a:p>
            <a:r>
              <a:rPr lang="en-US" sz="1800" dirty="0" smtClean="0"/>
              <a:t>With a set of u, v and z known, we solve for </a:t>
            </a:r>
            <a:r>
              <a:rPr lang="en-US" sz="1800" i="1" dirty="0" smtClean="0"/>
              <a:t>A, B, C, D </a:t>
            </a:r>
            <a:r>
              <a:rPr lang="en-US" sz="1800" dirty="0" smtClean="0"/>
              <a:t>and</a:t>
            </a:r>
            <a:r>
              <a:rPr lang="en-US" sz="1800" i="1" dirty="0" smtClean="0"/>
              <a:t> E:</a:t>
            </a:r>
          </a:p>
          <a:p>
            <a:endParaRPr lang="en-US" sz="1800" i="1" dirty="0" smtClean="0"/>
          </a:p>
          <a:p>
            <a:endParaRPr lang="en-US" sz="1800" i="1" dirty="0" smtClean="0"/>
          </a:p>
          <a:p>
            <a:endParaRPr lang="en-US" sz="1800" dirty="0" smtClean="0"/>
          </a:p>
          <a:p>
            <a:r>
              <a:rPr lang="en-US" sz="1800" dirty="0" smtClean="0"/>
              <a:t>It’s easy to get them out using the second fundamental form: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Values contained in descriptor: </a:t>
            </a:r>
          </a:p>
          <a:p>
            <a:pPr lvl="1"/>
            <a:r>
              <a:rPr lang="en-US" sz="1800" dirty="0" smtClean="0"/>
              <a:t>Mean curvature (average of its </a:t>
            </a:r>
            <a:r>
              <a:rPr lang="en-US" sz="1800" dirty="0" err="1" smtClean="0"/>
              <a:t>eigenvalues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Anisotropy magnitude (ratio of largest to smallest </a:t>
            </a:r>
            <a:r>
              <a:rPr lang="en-US" sz="1800" dirty="0" err="1" smtClean="0"/>
              <a:t>eigenvalue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Anisotropy direction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362200"/>
            <a:ext cx="5991225" cy="50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1" y="3733800"/>
            <a:ext cx="1981200" cy="8696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0" y="228600"/>
            <a:ext cx="1828799" cy="1219200"/>
            <a:chOff x="2112208" y="1398895"/>
            <a:chExt cx="4573824" cy="4060209"/>
          </a:xfrm>
        </p:grpSpPr>
        <p:grpSp>
          <p:nvGrpSpPr>
            <p:cNvPr id="7" name="Group 6"/>
            <p:cNvGrpSpPr/>
            <p:nvPr/>
          </p:nvGrpSpPr>
          <p:grpSpPr>
            <a:xfrm>
              <a:off x="2112208" y="1398895"/>
              <a:ext cx="3620949" cy="1128772"/>
              <a:chOff x="870401" y="1895"/>
              <a:chExt cx="3620949" cy="1128772"/>
            </a:xfrm>
          </p:grpSpPr>
          <p:sp>
            <p:nvSpPr>
              <p:cNvPr id="14" name="Pentagon 13"/>
              <p:cNvSpPr/>
              <p:nvPr/>
            </p:nvSpPr>
            <p:spPr>
              <a:xfrm rot="10800000" flipH="1">
                <a:off x="1959409" y="1895"/>
                <a:ext cx="2531941" cy="1128772"/>
              </a:xfrm>
              <a:prstGeom prst="homePlate">
                <a:avLst>
                  <a:gd name="adj" fmla="val 52164"/>
                </a:avLst>
              </a:prstGeom>
              <a:solidFill>
                <a:srgbClr val="A2B7C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Pentagon 4"/>
              <p:cNvSpPr/>
              <p:nvPr/>
            </p:nvSpPr>
            <p:spPr>
              <a:xfrm>
                <a:off x="870401" y="1895"/>
                <a:ext cx="3620946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Neighborhood Construction</a:t>
                </a:r>
                <a:endParaRPr lang="en-US" sz="800" kern="12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112211" y="2864613"/>
              <a:ext cx="3620947" cy="1128772"/>
              <a:chOff x="870404" y="1467613"/>
              <a:chExt cx="3620947" cy="1128772"/>
            </a:xfrm>
          </p:grpSpPr>
          <p:sp>
            <p:nvSpPr>
              <p:cNvPr id="12" name="Pentagon 11"/>
              <p:cNvSpPr/>
              <p:nvPr/>
            </p:nvSpPr>
            <p:spPr>
              <a:xfrm rot="10800000" flipH="1">
                <a:off x="1959409" y="1467613"/>
                <a:ext cx="2531938" cy="1128772"/>
              </a:xfrm>
              <a:prstGeom prst="homePlate">
                <a:avLst/>
              </a:prstGeom>
              <a:solidFill>
                <a:srgbClr val="ABB1B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Pentagon 6"/>
              <p:cNvSpPr/>
              <p:nvPr/>
            </p:nvSpPr>
            <p:spPr>
              <a:xfrm>
                <a:off x="870404" y="1467613"/>
                <a:ext cx="3620947" cy="1128772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Height-Field Projection</a:t>
                </a:r>
                <a:endParaRPr lang="en-US" sz="800" kern="12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112210" y="4330332"/>
              <a:ext cx="4573822" cy="1128772"/>
              <a:chOff x="870403" y="2933332"/>
              <a:chExt cx="4573822" cy="1128772"/>
            </a:xfrm>
          </p:grpSpPr>
          <p:sp>
            <p:nvSpPr>
              <p:cNvPr id="10" name="Pentagon 9"/>
              <p:cNvSpPr/>
              <p:nvPr/>
            </p:nvSpPr>
            <p:spPr>
              <a:xfrm rot="10800000" flipH="1">
                <a:off x="1959407" y="2933332"/>
                <a:ext cx="3484818" cy="1128772"/>
              </a:xfrm>
              <a:prstGeom prst="homePlate">
                <a:avLst/>
              </a:prstGeom>
              <a:solidFill>
                <a:srgbClr val="7030A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Pentagon 8"/>
              <p:cNvSpPr/>
              <p:nvPr/>
            </p:nvSpPr>
            <p:spPr>
              <a:xfrm>
                <a:off x="870403" y="2933332"/>
                <a:ext cx="3811523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Surface Characterization</a:t>
                </a:r>
                <a:endParaRPr lang="en-US" sz="800" kern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477000" cy="1219200"/>
          </a:xfrm>
        </p:spPr>
        <p:txBody>
          <a:bodyPr/>
          <a:lstStyle/>
          <a:p>
            <a:r>
              <a:rPr lang="en-US" sz="2800" dirty="0" smtClean="0"/>
              <a:t>Characterization Method ‘B’: </a:t>
            </a:r>
            <a:br>
              <a:rPr lang="en-US" sz="2800" dirty="0" smtClean="0"/>
            </a:br>
            <a:r>
              <a:rPr lang="en-US" sz="2800" dirty="0" smtClean="0"/>
              <a:t>Moment-Based Surface Description</a:t>
            </a:r>
            <a:endParaRPr lang="en-US" sz="28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33400" y="1981200"/>
            <a:ext cx="80772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An example neighborhood: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u="sng" dirty="0" smtClean="0"/>
              <a:t>Insights: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800" dirty="0" smtClean="0"/>
              <a:t>The major axis of image intensity </a:t>
            </a:r>
            <a:r>
              <a:rPr lang="en-US" sz="1800" dirty="0" smtClean="0">
                <a:sym typeface="Wingdings" pitchFamily="2" charset="2"/>
              </a:rPr>
              <a:t> principle axis of minimum curvature</a:t>
            </a:r>
          </a:p>
          <a:p>
            <a:pPr>
              <a:buNone/>
            </a:pPr>
            <a:r>
              <a:rPr lang="en-US" sz="1800" dirty="0" smtClean="0">
                <a:sym typeface="Wingdings" pitchFamily="2" charset="2"/>
              </a:rPr>
              <a:t>	Ratio of axis lengths  image anisotropy  surface anisotropy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590800"/>
            <a:ext cx="23876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590800"/>
            <a:ext cx="2386584" cy="238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 bwMode="auto">
          <a:xfrm>
            <a:off x="4038600" y="3810000"/>
            <a:ext cx="8382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0" y="228600"/>
            <a:ext cx="1828799" cy="1219200"/>
            <a:chOff x="2112208" y="1398895"/>
            <a:chExt cx="4573824" cy="4060209"/>
          </a:xfrm>
        </p:grpSpPr>
        <p:grpSp>
          <p:nvGrpSpPr>
            <p:cNvPr id="8" name="Group 6"/>
            <p:cNvGrpSpPr/>
            <p:nvPr/>
          </p:nvGrpSpPr>
          <p:grpSpPr>
            <a:xfrm>
              <a:off x="2112208" y="1398895"/>
              <a:ext cx="3620949" cy="1128772"/>
              <a:chOff x="870401" y="1895"/>
              <a:chExt cx="3620949" cy="1128772"/>
            </a:xfrm>
          </p:grpSpPr>
          <p:sp>
            <p:nvSpPr>
              <p:cNvPr id="18" name="Pentagon 17"/>
              <p:cNvSpPr/>
              <p:nvPr/>
            </p:nvSpPr>
            <p:spPr>
              <a:xfrm rot="10800000" flipH="1">
                <a:off x="1959409" y="1895"/>
                <a:ext cx="2531941" cy="1128772"/>
              </a:xfrm>
              <a:prstGeom prst="homePlate">
                <a:avLst>
                  <a:gd name="adj" fmla="val 52164"/>
                </a:avLst>
              </a:prstGeom>
              <a:solidFill>
                <a:srgbClr val="A2B7C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Pentagon 4"/>
              <p:cNvSpPr/>
              <p:nvPr/>
            </p:nvSpPr>
            <p:spPr>
              <a:xfrm>
                <a:off x="870401" y="1895"/>
                <a:ext cx="3620946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Neighborhood Construction</a:t>
                </a:r>
                <a:endParaRPr lang="en-US" sz="800" kern="1200" dirty="0"/>
              </a:p>
            </p:txBody>
          </p:sp>
        </p:grpSp>
        <p:grpSp>
          <p:nvGrpSpPr>
            <p:cNvPr id="9" name="Group 7"/>
            <p:cNvGrpSpPr/>
            <p:nvPr/>
          </p:nvGrpSpPr>
          <p:grpSpPr>
            <a:xfrm>
              <a:off x="2112211" y="2864613"/>
              <a:ext cx="3620947" cy="1128772"/>
              <a:chOff x="870404" y="1467613"/>
              <a:chExt cx="3620947" cy="1128772"/>
            </a:xfrm>
          </p:grpSpPr>
          <p:sp>
            <p:nvSpPr>
              <p:cNvPr id="15" name="Pentagon 14"/>
              <p:cNvSpPr/>
              <p:nvPr/>
            </p:nvSpPr>
            <p:spPr>
              <a:xfrm rot="10800000" flipH="1">
                <a:off x="1959409" y="1467613"/>
                <a:ext cx="2531938" cy="1128772"/>
              </a:xfrm>
              <a:prstGeom prst="homePlate">
                <a:avLst/>
              </a:prstGeom>
              <a:solidFill>
                <a:srgbClr val="ABB1B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Pentagon 6"/>
              <p:cNvSpPr/>
              <p:nvPr/>
            </p:nvSpPr>
            <p:spPr>
              <a:xfrm>
                <a:off x="870404" y="1467613"/>
                <a:ext cx="3620947" cy="1128772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Height-Field Projection</a:t>
                </a:r>
                <a:endParaRPr lang="en-US" sz="800" kern="1200" dirty="0"/>
              </a:p>
            </p:txBody>
          </p:sp>
        </p:grpSp>
        <p:grpSp>
          <p:nvGrpSpPr>
            <p:cNvPr id="10" name="Group 8"/>
            <p:cNvGrpSpPr/>
            <p:nvPr/>
          </p:nvGrpSpPr>
          <p:grpSpPr>
            <a:xfrm>
              <a:off x="2112210" y="4330332"/>
              <a:ext cx="4573822" cy="1128772"/>
              <a:chOff x="870403" y="2933332"/>
              <a:chExt cx="4573822" cy="1128772"/>
            </a:xfrm>
          </p:grpSpPr>
          <p:sp>
            <p:nvSpPr>
              <p:cNvPr id="12" name="Pentagon 11"/>
              <p:cNvSpPr/>
              <p:nvPr/>
            </p:nvSpPr>
            <p:spPr>
              <a:xfrm rot="10800000" flipH="1">
                <a:off x="1959407" y="2933332"/>
                <a:ext cx="3484818" cy="1128772"/>
              </a:xfrm>
              <a:prstGeom prst="homePlate">
                <a:avLst/>
              </a:prstGeom>
              <a:solidFill>
                <a:srgbClr val="7030A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Pentagon 8"/>
              <p:cNvSpPr/>
              <p:nvPr/>
            </p:nvSpPr>
            <p:spPr>
              <a:xfrm>
                <a:off x="870403" y="2933332"/>
                <a:ext cx="3811523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4300" rIns="21336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Surface Characterization</a:t>
                </a:r>
                <a:endParaRPr lang="en-US" sz="800" kern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382000" cy="4495800"/>
          </a:xfrm>
        </p:spPr>
        <p:txBody>
          <a:bodyPr/>
          <a:lstStyle/>
          <a:p>
            <a:r>
              <a:rPr lang="en-US" sz="2200" dirty="0" smtClean="0"/>
              <a:t>30 mesh corpus</a:t>
            </a:r>
          </a:p>
          <a:p>
            <a:r>
              <a:rPr lang="en-US" sz="2200" dirty="0" smtClean="0"/>
              <a:t>Intel Core2 Duo E8500, 3GB RAM</a:t>
            </a:r>
          </a:p>
          <a:p>
            <a:endParaRPr lang="en-US" sz="2200" dirty="0" smtClean="0"/>
          </a:p>
          <a:p>
            <a:endParaRPr lang="en-US" sz="2200" dirty="0" smtClean="0">
              <a:sym typeface="Wingdings" pitchFamily="2" charset="2"/>
            </a:endParaRPr>
          </a:p>
          <a:p>
            <a:endParaRPr lang="en-US" sz="2200" dirty="0" smtClean="0">
              <a:sym typeface="Wingdings" pitchFamily="2" charset="2"/>
            </a:endParaRPr>
          </a:p>
          <a:p>
            <a:endParaRPr lang="en-US" sz="2200" dirty="0" smtClean="0">
              <a:sym typeface="Wingdings" pitchFamily="2" charset="2"/>
            </a:endParaRPr>
          </a:p>
          <a:p>
            <a:endParaRPr lang="en-US" sz="2200" dirty="0" smtClean="0">
              <a:sym typeface="Wingdings" pitchFamily="2" charset="2"/>
            </a:endParaRPr>
          </a:p>
          <a:p>
            <a:endParaRPr lang="en-US" sz="2200" dirty="0" smtClean="0">
              <a:sym typeface="Wingdings" pitchFamily="2" charset="2"/>
            </a:endParaRPr>
          </a:p>
          <a:p>
            <a:r>
              <a:rPr lang="en-US" sz="2200" dirty="0" smtClean="0">
                <a:sym typeface="Wingdings" pitchFamily="2" charset="2"/>
              </a:rPr>
              <a:t>Speed ~</a:t>
            </a:r>
            <a:r>
              <a:rPr lang="en-US" sz="2200" i="1" dirty="0" smtClean="0">
                <a:sym typeface="Wingdings" pitchFamily="2" charset="2"/>
              </a:rPr>
              <a:t>O</a:t>
            </a:r>
            <a:r>
              <a:rPr lang="en-US" sz="2200" dirty="0" smtClean="0">
                <a:sym typeface="Wingdings" pitchFamily="2" charset="2"/>
              </a:rPr>
              <a:t>(VN), where V = # </a:t>
            </a:r>
            <a:r>
              <a:rPr lang="en-US" sz="2200" dirty="0" err="1" smtClean="0">
                <a:sym typeface="Wingdings" pitchFamily="2" charset="2"/>
              </a:rPr>
              <a:t>verts</a:t>
            </a:r>
            <a:r>
              <a:rPr lang="en-US" sz="2200" dirty="0" smtClean="0">
                <a:sym typeface="Wingdings" pitchFamily="2" charset="2"/>
              </a:rPr>
              <a:t> and N = largest patch size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3352800"/>
          <a:ext cx="7467600" cy="138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2600"/>
                <a:gridCol w="1143000"/>
                <a:gridCol w="1767840"/>
                <a:gridCol w="1356360"/>
                <a:gridCol w="1447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</a:t>
                      </a:r>
                      <a:r>
                        <a:rPr lang="en-US" dirty="0" err="1" smtClean="0"/>
                        <a:t>Verts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Neighborhood</a:t>
                      </a:r>
                      <a:r>
                        <a:rPr lang="en-US" baseline="0" dirty="0" smtClean="0"/>
                        <a:t> Construction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Fitting</a:t>
                      </a:r>
                      <a:r>
                        <a:rPr lang="en-US" baseline="0" dirty="0" smtClean="0"/>
                        <a:t> Quadratic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Moment</a:t>
                      </a:r>
                      <a:r>
                        <a:rPr lang="en-US" baseline="0" dirty="0" smtClean="0"/>
                        <a:t> Calculation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Smallest</a:t>
                      </a:r>
                      <a:r>
                        <a:rPr lang="en-US" baseline="0" dirty="0" smtClean="0"/>
                        <a:t> Mesh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Largest</a:t>
                      </a:r>
                      <a:r>
                        <a:rPr lang="en-US" baseline="0" dirty="0" smtClean="0"/>
                        <a:t> Mesh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&lt;2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1 min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Evaluation: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Quadratic vs. Moments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u="sng" dirty="0" smtClean="0"/>
              <a:t>Test:</a:t>
            </a:r>
          </a:p>
          <a:p>
            <a:pPr lvl="1"/>
            <a:r>
              <a:rPr lang="en-US" sz="2000" dirty="0" smtClean="0"/>
              <a:t>Compare anisotropy direction, curvature</a:t>
            </a:r>
          </a:p>
          <a:p>
            <a:pPr lvl="1"/>
            <a:r>
              <a:rPr lang="en-US" sz="2000" dirty="0" smtClean="0"/>
              <a:t>Quadratics are “ground truth”</a:t>
            </a:r>
          </a:p>
          <a:p>
            <a:pPr lvl="1"/>
            <a:endParaRPr lang="en-US" sz="2000" dirty="0" smtClean="0"/>
          </a:p>
          <a:p>
            <a:r>
              <a:rPr lang="en-US" sz="2200" u="sng" dirty="0" smtClean="0"/>
              <a:t>Results:</a:t>
            </a:r>
          </a:p>
          <a:p>
            <a:pPr lvl="1"/>
            <a:r>
              <a:rPr lang="en-US" sz="2000" dirty="0" smtClean="0"/>
              <a:t>Curvature Agreement: .81 &lt; R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&lt; .95</a:t>
            </a:r>
            <a:endParaRPr lang="en-US" sz="2000" baseline="30000" dirty="0" smtClean="0"/>
          </a:p>
          <a:p>
            <a:pPr lvl="1"/>
            <a:r>
              <a:rPr lang="en-US" sz="2000" dirty="0" smtClean="0"/>
              <a:t>Avg. Angular Difference: 16</a:t>
            </a:r>
            <a:r>
              <a:rPr lang="en-US" baseline="30000" dirty="0" smtClean="0"/>
              <a:t>◦</a:t>
            </a:r>
            <a:r>
              <a:rPr lang="en-US" sz="2000" dirty="0" smtClean="0"/>
              <a:t> ± 12</a:t>
            </a:r>
            <a:r>
              <a:rPr lang="en-US" baseline="30000" dirty="0" smtClean="0"/>
              <a:t>◦</a:t>
            </a:r>
            <a:endParaRPr lang="en-US" sz="2000" baseline="30000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Evaluation: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Quadratics vs. Local Curvature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u="sng" dirty="0" smtClean="0"/>
              <a:t>Test:</a:t>
            </a:r>
          </a:p>
          <a:p>
            <a:pPr lvl="1"/>
            <a:r>
              <a:rPr lang="en-US" sz="2000" dirty="0" smtClean="0"/>
              <a:t>Again, compare anisotropy direction, curvature</a:t>
            </a:r>
          </a:p>
          <a:p>
            <a:pPr lvl="1"/>
            <a:r>
              <a:rPr lang="en-US" sz="2000" dirty="0" smtClean="0"/>
              <a:t>Local curvature = “ground truth”</a:t>
            </a:r>
          </a:p>
          <a:p>
            <a:pPr lvl="1"/>
            <a:r>
              <a:rPr lang="en-US" sz="2000" dirty="0" smtClean="0"/>
              <a:t>Held neighborhood to 2 rings</a:t>
            </a:r>
          </a:p>
          <a:p>
            <a:pPr lvl="1"/>
            <a:endParaRPr lang="en-US" sz="2000" dirty="0" smtClean="0"/>
          </a:p>
          <a:p>
            <a:r>
              <a:rPr lang="en-US" sz="2200" u="sng" dirty="0" smtClean="0"/>
              <a:t>Results:</a:t>
            </a:r>
          </a:p>
          <a:p>
            <a:pPr lvl="1"/>
            <a:r>
              <a:rPr lang="en-US" sz="2000" dirty="0" smtClean="0"/>
              <a:t>Avg. Curvature Agreement: R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~= .83</a:t>
            </a:r>
            <a:endParaRPr lang="en-US" sz="2000" baseline="30000" dirty="0" smtClean="0"/>
          </a:p>
          <a:p>
            <a:pPr lvl="1"/>
            <a:r>
              <a:rPr lang="en-US" sz="2000" dirty="0" smtClean="0"/>
              <a:t>Avg. Angular Difference: 14</a:t>
            </a:r>
            <a:r>
              <a:rPr lang="en-US" sz="2000" baseline="30000" dirty="0" smtClean="0"/>
              <a:t>◦</a:t>
            </a:r>
            <a:r>
              <a:rPr lang="en-US" sz="2000" dirty="0" smtClean="0"/>
              <a:t> ± 11</a:t>
            </a:r>
            <a:r>
              <a:rPr lang="en-US" sz="2000" baseline="30000" dirty="0" smtClean="0"/>
              <a:t>◦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Evaluation: </a:t>
            </a:r>
            <a:br>
              <a:rPr lang="en-US" sz="3500" dirty="0" smtClean="0"/>
            </a:br>
            <a:r>
              <a:rPr lang="en-US" sz="3200" dirty="0" smtClean="0"/>
              <a:t>Noise Sensitivity</a:t>
            </a:r>
            <a:endParaRPr lang="en-US" sz="35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905000"/>
            <a:ext cx="8382000" cy="4191000"/>
          </a:xfrm>
        </p:spPr>
        <p:txBody>
          <a:bodyPr/>
          <a:lstStyle/>
          <a:p>
            <a:r>
              <a:rPr lang="en-US" sz="2200" u="sng" dirty="0" smtClean="0"/>
              <a:t>Test:</a:t>
            </a:r>
          </a:p>
          <a:p>
            <a:pPr lvl="1"/>
            <a:r>
              <a:rPr lang="en-US" sz="2000" dirty="0" smtClean="0"/>
              <a:t>Randomly perturb each vertex along its normal (by 5 Å)</a:t>
            </a:r>
          </a:p>
          <a:p>
            <a:pPr lvl="1"/>
            <a:r>
              <a:rPr lang="en-US" sz="2000" dirty="0" smtClean="0"/>
              <a:t>Compare curvature before and after</a:t>
            </a:r>
          </a:p>
          <a:p>
            <a:pPr lvl="1"/>
            <a:endParaRPr lang="en-US" sz="2000" dirty="0" smtClean="0"/>
          </a:p>
          <a:p>
            <a:r>
              <a:rPr lang="en-US" sz="2200" u="sng" dirty="0" smtClean="0"/>
              <a:t>Results:</a:t>
            </a:r>
          </a:p>
          <a:p>
            <a:pPr lvl="1"/>
            <a:r>
              <a:rPr lang="en-US" sz="2000" dirty="0" smtClean="0"/>
              <a:t>Local Curvature    </a:t>
            </a:r>
            <a:r>
              <a:rPr lang="en-US" sz="2000" dirty="0" smtClean="0">
                <a:sym typeface="Wingdings" pitchFamily="2" charset="2"/>
              </a:rPr>
              <a:t> 25%</a:t>
            </a:r>
            <a:r>
              <a:rPr lang="en-US" sz="2000" dirty="0" smtClean="0"/>
              <a:t> ± 36%</a:t>
            </a:r>
          </a:p>
          <a:p>
            <a:pPr lvl="1"/>
            <a:r>
              <a:rPr lang="en-US" sz="2000" dirty="0" smtClean="0"/>
              <a:t>2 Å neighborhood </a:t>
            </a:r>
            <a:r>
              <a:rPr lang="en-US" sz="2000" dirty="0" smtClean="0">
                <a:sym typeface="Wingdings" pitchFamily="2" charset="2"/>
              </a:rPr>
              <a:t> 19%</a:t>
            </a:r>
            <a:r>
              <a:rPr lang="en-US" sz="2000" dirty="0" smtClean="0"/>
              <a:t> ± 26%</a:t>
            </a:r>
          </a:p>
          <a:p>
            <a:pPr lvl="1"/>
            <a:r>
              <a:rPr lang="en-US" sz="2000" dirty="0" smtClean="0"/>
              <a:t>8 Å neighborhood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>
                <a:cs typeface="+mn-cs"/>
                <a:sym typeface="Wingdings" pitchFamily="2" charset="2"/>
              </a:rPr>
              <a:t>2%</a:t>
            </a:r>
            <a:r>
              <a:rPr lang="en-US" sz="2000" dirty="0" smtClean="0">
                <a:cs typeface="+mn-cs"/>
              </a:rPr>
              <a:t> ± 6%</a:t>
            </a:r>
            <a:endParaRPr lang="en-US" sz="2000" baseline="300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Evaluation: </a:t>
            </a:r>
            <a:br>
              <a:rPr lang="en-US" sz="3500" dirty="0" smtClean="0"/>
            </a:br>
            <a:r>
              <a:rPr lang="en-US" sz="3200" dirty="0" smtClean="0"/>
              <a:t>Noise Sensitivity</a:t>
            </a:r>
            <a:endParaRPr lang="en-US" sz="35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905000"/>
            <a:ext cx="8382000" cy="1066800"/>
          </a:xfrm>
        </p:spPr>
        <p:txBody>
          <a:bodyPr/>
          <a:lstStyle/>
          <a:p>
            <a:r>
              <a:rPr lang="en-US" sz="2200" u="sng" dirty="0" smtClean="0"/>
              <a:t>Test:</a:t>
            </a:r>
          </a:p>
          <a:p>
            <a:pPr lvl="1"/>
            <a:r>
              <a:rPr lang="en-US" sz="2200" dirty="0" smtClean="0"/>
              <a:t>Randomly perturb each vertex along its normal (by 5 </a:t>
            </a:r>
            <a:r>
              <a:rPr lang="en-US" sz="2000" dirty="0" smtClean="0"/>
              <a:t>Å)</a:t>
            </a:r>
            <a:endParaRPr lang="en-US" sz="2200" dirty="0"/>
          </a:p>
        </p:txBody>
      </p:sp>
      <p:pic>
        <p:nvPicPr>
          <p:cNvPr id="2054" name="Picture 6" descr="U:\private\papers\vis09\TalkFigures\out0009-3-3RNTNois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352800"/>
            <a:ext cx="2590800" cy="248597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2055" name="Picture 7" descr="U:\private\papers\vis09\TalkFigures\out0009-4-3RNTRe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352800"/>
            <a:ext cx="2615027" cy="24871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133600" y="6019800"/>
            <a:ext cx="4725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local (1 ring) neighborhood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we’re going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924800" cy="4648200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Collect regions around a point: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u="sng" dirty="0" smtClean="0"/>
              <a:t>Statistically characterize them: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Our goal:</a:t>
            </a:r>
            <a:r>
              <a:rPr lang="en-US" dirty="0" smtClean="0"/>
              <a:t> efficient, </a:t>
            </a:r>
            <a:r>
              <a:rPr lang="en-US" dirty="0" smtClean="0"/>
              <a:t>robust</a:t>
            </a:r>
            <a:r>
              <a:rPr lang="en-US" dirty="0" smtClean="0"/>
              <a:t>, intuitive</a:t>
            </a:r>
            <a:endParaRPr lang="en-US" dirty="0"/>
          </a:p>
        </p:txBody>
      </p:sp>
      <p:pic>
        <p:nvPicPr>
          <p:cNvPr id="4" name="Picture 5" descr="U:\private\papers\vis09\origFigures\out0039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86400" y="1752600"/>
            <a:ext cx="1527048" cy="1527048"/>
          </a:xfrm>
          <a:prstGeom prst="rect">
            <a:avLst/>
          </a:prstGeom>
          <a:ln w="9525">
            <a:solidFill>
              <a:schemeClr val="tx1"/>
            </a:solidFill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733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43600" y="4876800"/>
            <a:ext cx="267461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Descriptor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2895600"/>
            <a:ext cx="267461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Multi-Scale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Evaluation: </a:t>
            </a:r>
            <a:br>
              <a:rPr lang="en-US" sz="3500" dirty="0" smtClean="0"/>
            </a:br>
            <a:r>
              <a:rPr lang="en-US" sz="3200" dirty="0" smtClean="0"/>
              <a:t>Noise Sensitivity</a:t>
            </a:r>
            <a:endParaRPr lang="en-US" sz="35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905000"/>
            <a:ext cx="8382000" cy="1066800"/>
          </a:xfrm>
        </p:spPr>
        <p:txBody>
          <a:bodyPr/>
          <a:lstStyle/>
          <a:p>
            <a:r>
              <a:rPr lang="en-US" sz="2200" u="sng" dirty="0" smtClean="0"/>
              <a:t>Test:</a:t>
            </a:r>
          </a:p>
          <a:p>
            <a:pPr lvl="1"/>
            <a:r>
              <a:rPr lang="en-US" sz="2200" dirty="0" smtClean="0"/>
              <a:t>Randomly perturb each vertex along its normal (by 5 </a:t>
            </a:r>
            <a:r>
              <a:rPr lang="en-US" sz="2000" dirty="0" smtClean="0"/>
              <a:t>Å)</a:t>
            </a:r>
            <a:endParaRPr lang="en-US" sz="2200" dirty="0"/>
          </a:p>
        </p:txBody>
      </p:sp>
      <p:pic>
        <p:nvPicPr>
          <p:cNvPr id="2056" name="Picture 8" descr="U:\private\papers\vis09\TalkFigures\out0009-1-3RNTNois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0265" y="3346935"/>
            <a:ext cx="2595176" cy="24871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2057" name="Picture 9" descr="U:\private\papers\vis09\TalkFigures\out0009-2-3RNTRe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346935"/>
            <a:ext cx="2615027" cy="24871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286000" y="6019800"/>
            <a:ext cx="4467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large (8 Å) neighborhood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Evaluation: </a:t>
            </a:r>
            <a:br>
              <a:rPr lang="en-US" sz="3500" dirty="0" smtClean="0"/>
            </a:br>
            <a:r>
              <a:rPr lang="en-US" sz="3200" dirty="0" smtClean="0"/>
              <a:t>Tessellation Sensitivity</a:t>
            </a:r>
            <a:endParaRPr lang="en-US" sz="35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905000"/>
            <a:ext cx="8382000" cy="1066800"/>
          </a:xfrm>
        </p:spPr>
        <p:txBody>
          <a:bodyPr/>
          <a:lstStyle/>
          <a:p>
            <a:r>
              <a:rPr lang="en-US" sz="2200" u="sng" dirty="0" smtClean="0"/>
              <a:t>Test:</a:t>
            </a:r>
          </a:p>
          <a:p>
            <a:pPr lvl="1"/>
            <a:r>
              <a:rPr lang="en-US" sz="2200" dirty="0" smtClean="0"/>
              <a:t>Insert points by randomly tessellating object</a:t>
            </a:r>
            <a:endParaRPr lang="en-US" sz="2200" dirty="0"/>
          </a:p>
        </p:txBody>
      </p:sp>
      <p:pic>
        <p:nvPicPr>
          <p:cNvPr id="3074" name="Picture 2" descr="U:\private\papers\vis09\TalkFigures\Sphere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124200"/>
            <a:ext cx="3200400" cy="320652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3075" name="Picture 3" descr="U:\private\papers\vis09\TalkFigures\SphereTe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124200"/>
            <a:ext cx="3200400" cy="320652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Evaluation: </a:t>
            </a:r>
            <a:br>
              <a:rPr lang="en-US" sz="3500" dirty="0" smtClean="0"/>
            </a:br>
            <a:r>
              <a:rPr lang="en-US" sz="3200" dirty="0" smtClean="0"/>
              <a:t>Tessellation Sensitivity</a:t>
            </a:r>
            <a:endParaRPr lang="en-US" sz="35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905000"/>
            <a:ext cx="8382000" cy="4495800"/>
          </a:xfrm>
        </p:spPr>
        <p:txBody>
          <a:bodyPr/>
          <a:lstStyle/>
          <a:p>
            <a:r>
              <a:rPr lang="en-US" sz="2200" u="sng" dirty="0" smtClean="0"/>
              <a:t>Test:</a:t>
            </a:r>
          </a:p>
          <a:p>
            <a:pPr lvl="1"/>
            <a:r>
              <a:rPr lang="en-US" sz="2200" dirty="0" smtClean="0"/>
              <a:t>Insert points by randomly tessellating object</a:t>
            </a:r>
          </a:p>
          <a:p>
            <a:pPr lvl="1"/>
            <a:r>
              <a:rPr lang="en-US" sz="2200" dirty="0" smtClean="0"/>
              <a:t>Tested only analytical models (sphere, torus)</a:t>
            </a:r>
          </a:p>
          <a:p>
            <a:pPr lvl="2"/>
            <a:r>
              <a:rPr lang="en-US" sz="2200" dirty="0" smtClean="0"/>
              <a:t>Otherwise, not obvious where to place new points</a:t>
            </a:r>
          </a:p>
          <a:p>
            <a:pPr lvl="1"/>
            <a:endParaRPr lang="en-US" sz="2200" dirty="0" smtClean="0"/>
          </a:p>
          <a:p>
            <a:r>
              <a:rPr lang="en-US" sz="2200" u="sng" dirty="0" smtClean="0"/>
              <a:t>Results:</a:t>
            </a:r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4572000"/>
          <a:ext cx="7620000" cy="1386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21103"/>
                <a:gridCol w="936297"/>
                <a:gridCol w="1143000"/>
                <a:gridCol w="1844565"/>
                <a:gridCol w="2575035"/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</a:t>
                      </a:r>
                      <a:r>
                        <a:rPr lang="en-US" dirty="0" err="1" smtClean="0"/>
                        <a:t>Verts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Before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</a:t>
                      </a:r>
                      <a:r>
                        <a:rPr lang="en-US" dirty="0" err="1" smtClean="0"/>
                        <a:t>Verts</a:t>
                      </a:r>
                      <a:r>
                        <a:rPr lang="en-US" dirty="0" smtClean="0"/>
                        <a:t> After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Error (2 </a:t>
                      </a:r>
                      <a:r>
                        <a:rPr lang="en-US" sz="1800" dirty="0" smtClean="0"/>
                        <a:t>Å)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Error (8 </a:t>
                      </a:r>
                      <a:r>
                        <a:rPr lang="en-US" sz="1800" dirty="0" smtClean="0"/>
                        <a:t>Å)</a:t>
                      </a:r>
                      <a:endParaRPr lang="en-US" dirty="0"/>
                    </a:p>
                  </a:txBody>
                  <a:tcPr/>
                </a:tc>
              </a:tr>
              <a:tr h="373380">
                <a:tc>
                  <a:txBody>
                    <a:bodyPr/>
                    <a:lstStyle/>
                    <a:p>
                      <a:r>
                        <a:rPr lang="en-US" dirty="0" smtClean="0"/>
                        <a:t>Sphere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2,562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7,562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.02% </a:t>
                      </a:r>
                      <a:r>
                        <a:rPr lang="en-US" sz="1800" dirty="0" smtClean="0"/>
                        <a:t>± .01%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.2% </a:t>
                      </a:r>
                      <a:r>
                        <a:rPr lang="en-US" sz="1800" dirty="0" smtClean="0"/>
                        <a:t>± .1%</a:t>
                      </a:r>
                      <a:endParaRPr lang="en-US" dirty="0"/>
                    </a:p>
                  </a:txBody>
                  <a:tcPr/>
                </a:tc>
              </a:tr>
              <a:tr h="373380">
                <a:tc>
                  <a:txBody>
                    <a:bodyPr/>
                    <a:lstStyle/>
                    <a:p>
                      <a:r>
                        <a:rPr lang="en-US" dirty="0" smtClean="0"/>
                        <a:t>Torus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</a:t>
                      </a:r>
                      <a:r>
                        <a:rPr lang="en-US" baseline="0" dirty="0" smtClean="0"/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.07% </a:t>
                      </a:r>
                      <a:r>
                        <a:rPr lang="en-US" sz="1800" dirty="0" smtClean="0"/>
                        <a:t>± 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1% </a:t>
                      </a:r>
                      <a:r>
                        <a:rPr lang="en-US" sz="1800" dirty="0" smtClean="0"/>
                        <a:t>± .3%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 Multi-Scale Lighting</a:t>
            </a:r>
            <a:endParaRPr lang="en-US" dirty="0"/>
          </a:p>
        </p:txBody>
      </p:sp>
      <p:pic>
        <p:nvPicPr>
          <p:cNvPr id="7170" name="Picture 2" descr="C:\Users\gregc\Documents\papers\vis09\origFigures\CurvLight-Szym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2589597" cy="18288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1" name="Picture 3" descr="C:\Users\gregc\Documents\papers\vis09\origFigures\CurvLight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514600"/>
            <a:ext cx="2589597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2" name="Picture 4" descr="C:\Users\gregc\Documents\papers\vis09\origFigures\CurvLight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514600"/>
            <a:ext cx="2589597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73211" y="4495800"/>
            <a:ext cx="1309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Local</a:t>
            </a:r>
          </a:p>
          <a:p>
            <a:pPr algn="ctr"/>
            <a:r>
              <a:rPr lang="en-US" sz="2000" dirty="0" smtClean="0"/>
              <a:t>Curvature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866570" y="4495800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Large</a:t>
            </a:r>
          </a:p>
          <a:p>
            <a:pPr algn="ctr"/>
            <a:r>
              <a:rPr lang="en-US" sz="2000" dirty="0" smtClean="0"/>
              <a:t>Descriptor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970970" y="4495800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Small</a:t>
            </a:r>
          </a:p>
          <a:p>
            <a:pPr algn="ctr"/>
            <a:r>
              <a:rPr lang="en-US" sz="2000" dirty="0" smtClean="0"/>
              <a:t>Descriptor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 Watershed Segmentation</a:t>
            </a:r>
            <a:endParaRPr lang="en-US" dirty="0"/>
          </a:p>
        </p:txBody>
      </p:sp>
      <p:pic>
        <p:nvPicPr>
          <p:cNvPr id="7172" name="Picture 4" descr="C:\Users\gregc\Documents\papers\vis09\origFigures\CurvLight-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34000" y="2111514"/>
            <a:ext cx="2528589" cy="3301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943600" y="5616714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Large</a:t>
            </a:r>
          </a:p>
          <a:p>
            <a:pPr algn="ctr"/>
            <a:r>
              <a:rPr lang="en-US" sz="2000" dirty="0" smtClean="0"/>
              <a:t>Descriptor</a:t>
            </a:r>
            <a:endParaRPr lang="en-US" sz="2000" dirty="0"/>
          </a:p>
        </p:txBody>
      </p:sp>
      <p:pic>
        <p:nvPicPr>
          <p:cNvPr id="9" name="Picture 4" descr="C:\Users\gregc\Documents\papers\vis09\origFigures\CurvLight-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19200" y="2111514"/>
            <a:ext cx="2528589" cy="3301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828507" y="5616714"/>
            <a:ext cx="1309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Local </a:t>
            </a:r>
            <a:br>
              <a:rPr lang="en-US" sz="2000" dirty="0" smtClean="0"/>
            </a:br>
            <a:r>
              <a:rPr lang="en-US" sz="2000" dirty="0" smtClean="0"/>
              <a:t>Curvature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 Stylized Hatching</a:t>
            </a:r>
            <a:endParaRPr lang="en-US" dirty="0"/>
          </a:p>
        </p:txBody>
      </p:sp>
      <p:pic>
        <p:nvPicPr>
          <p:cNvPr id="7172" name="Picture 4" descr="C:\Users\gregc\Documents\papers\vis09\origFigures\CurvLight-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90789" y="2376074"/>
            <a:ext cx="3415012" cy="3012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943600" y="5540514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Large</a:t>
            </a:r>
          </a:p>
          <a:p>
            <a:pPr algn="ctr"/>
            <a:r>
              <a:rPr lang="en-US" sz="2000" dirty="0" smtClean="0"/>
              <a:t>Descriptor</a:t>
            </a:r>
            <a:endParaRPr lang="en-US" sz="2000" dirty="0"/>
          </a:p>
        </p:txBody>
      </p:sp>
      <p:pic>
        <p:nvPicPr>
          <p:cNvPr id="9" name="Picture 4" descr="C:\Users\gregc\Documents\papers\vis09\origFigures\CurvLight-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75989" y="2376074"/>
            <a:ext cx="3415012" cy="3012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828507" y="5540514"/>
            <a:ext cx="1309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Local </a:t>
            </a:r>
            <a:br>
              <a:rPr lang="en-US" sz="2000" dirty="0" smtClean="0"/>
            </a:br>
            <a:r>
              <a:rPr lang="en-US" sz="2000" dirty="0" smtClean="0"/>
              <a:t>Curvature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Application: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200" dirty="0" smtClean="0"/>
              <a:t>Matching (curvature only)</a:t>
            </a:r>
            <a:endParaRPr lang="en-US" dirty="0"/>
          </a:p>
        </p:txBody>
      </p:sp>
      <p:pic>
        <p:nvPicPr>
          <p:cNvPr id="1026" name="Picture 2" descr="C:\Users\gregc\Documents\vis09\origFigures\ORIGSize\MatchA-Curvatur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4924" y="2667001"/>
            <a:ext cx="3787640" cy="26668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gregc\Documents\vis09\origFigures\ORIGSize\MatchB-Curvature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4449" y="2667000"/>
            <a:ext cx="3801423" cy="2670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28800" y="5562600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1M07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5562600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2I5S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Application: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200" dirty="0" smtClean="0"/>
              <a:t>Matching (full descriptor)</a:t>
            </a:r>
            <a:endParaRPr lang="en-US" dirty="0"/>
          </a:p>
        </p:txBody>
      </p:sp>
      <p:pic>
        <p:nvPicPr>
          <p:cNvPr id="1026" name="Picture 2" descr="C:\Users\gregc\Documents\vis09\origFigures\ORIGSize\MatchA-Curvatur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4924" y="2667001"/>
            <a:ext cx="3787640" cy="2666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gregc\Documents\vis09\origFigures\ORIGSize\MatchB-Curvature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4449" y="2667000"/>
            <a:ext cx="3801423" cy="2670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28800" y="5562600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1M07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5562600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2I5S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077200" cy="434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Multi-Scale Surface Descriptors:</a:t>
            </a:r>
          </a:p>
          <a:p>
            <a:pPr lvl="1"/>
            <a:r>
              <a:rPr lang="en-US" sz="2200" dirty="0" smtClean="0"/>
              <a:t>Characterize a surface at </a:t>
            </a:r>
            <a:r>
              <a:rPr lang="en-US" sz="2200" i="1" dirty="0" smtClean="0"/>
              <a:t>multiple-scales</a:t>
            </a:r>
            <a:endParaRPr lang="en-US" sz="2200" dirty="0" smtClean="0"/>
          </a:p>
          <a:p>
            <a:pPr lvl="1"/>
            <a:r>
              <a:rPr lang="en-US" sz="2200" dirty="0" smtClean="0"/>
              <a:t>Built to meet robustness, speed goals</a:t>
            </a:r>
          </a:p>
          <a:p>
            <a:pPr lvl="1"/>
            <a:r>
              <a:rPr lang="en-US" sz="2200" dirty="0" smtClean="0"/>
              <a:t>Fit intuitions about curvature</a:t>
            </a:r>
          </a:p>
          <a:p>
            <a:pPr lvl="1"/>
            <a:r>
              <a:rPr lang="en-US" sz="2200" dirty="0" smtClean="0"/>
              <a:t>Useful in a broad range of applications</a:t>
            </a:r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382000" cy="5181600"/>
          </a:xfrm>
        </p:spPr>
        <p:txBody>
          <a:bodyPr/>
          <a:lstStyle/>
          <a:p>
            <a:pPr algn="ctr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3600" dirty="0" smtClean="0"/>
              <a:t>Questions?</a:t>
            </a:r>
            <a:endParaRPr lang="en-GB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 algn="r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Thanks also to CIBM grant NLM-5T15LM007359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Multi-Scale?</a:t>
            </a:r>
            <a:endParaRPr lang="en-US" dirty="0"/>
          </a:p>
        </p:txBody>
      </p:sp>
      <p:pic>
        <p:nvPicPr>
          <p:cNvPr id="1026" name="Picture 2" descr="C:\Users\gregc\Documents\papers\vis09\TalkFigures\Bump1.png"/>
          <p:cNvPicPr>
            <a:picLocks noChangeAspect="1" noChangeArrowheads="1"/>
          </p:cNvPicPr>
          <p:nvPr/>
        </p:nvPicPr>
        <p:blipFill>
          <a:blip r:embed="rId3" cstate="print">
            <a:lum bright="-28000" contrast="34000"/>
          </a:blip>
          <a:stretch>
            <a:fillRect/>
          </a:stretch>
        </p:blipFill>
        <p:spPr bwMode="auto">
          <a:xfrm>
            <a:off x="3046538" y="2285999"/>
            <a:ext cx="3025979" cy="3225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762000"/>
          </a:xfrm>
        </p:spPr>
        <p:txBody>
          <a:bodyPr/>
          <a:lstStyle/>
          <a:p>
            <a:r>
              <a:rPr lang="en-US" sz="2800" dirty="0" smtClean="0"/>
              <a:t>Characterization Method ‘B’: </a:t>
            </a:r>
            <a:br>
              <a:rPr lang="en-US" sz="2800" dirty="0" smtClean="0"/>
            </a:br>
            <a:r>
              <a:rPr lang="en-US" sz="2800" dirty="0" smtClean="0"/>
              <a:t>Moment-Based Surface Description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7239000" cy="4724400"/>
          </a:xfrm>
        </p:spPr>
        <p:txBody>
          <a:bodyPr/>
          <a:lstStyle/>
          <a:p>
            <a:r>
              <a:rPr lang="en-US" dirty="0" smtClean="0"/>
              <a:t>These axes can be found by constructing the second-order central moments: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Then the eigenvectors of: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correspond to the major and minor axes of image intensity.</a:t>
            </a:r>
          </a:p>
          <a:p>
            <a:pPr lvl="1"/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743200"/>
            <a:ext cx="2819400" cy="808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590800"/>
            <a:ext cx="2743200" cy="12331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572000"/>
            <a:ext cx="3884372" cy="919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Multi-Scale?</a:t>
            </a:r>
            <a:endParaRPr lang="en-US" dirty="0"/>
          </a:p>
        </p:txBody>
      </p:sp>
      <p:pic>
        <p:nvPicPr>
          <p:cNvPr id="1026" name="Picture 2" descr="C:\Users\gregc\Documents\papers\vis09\TalkFigures\Bump1.png"/>
          <p:cNvPicPr>
            <a:picLocks noChangeAspect="1" noChangeArrowheads="1"/>
          </p:cNvPicPr>
          <p:nvPr/>
        </p:nvPicPr>
        <p:blipFill>
          <a:blip r:embed="rId3" cstate="print">
            <a:lum bright="-28000" contrast="34000"/>
          </a:blip>
          <a:stretch>
            <a:fillRect/>
          </a:stretch>
        </p:blipFill>
        <p:spPr bwMode="auto">
          <a:xfrm>
            <a:off x="3046538" y="2286918"/>
            <a:ext cx="3025979" cy="3223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Multi-Scale?</a:t>
            </a:r>
            <a:endParaRPr lang="en-US" dirty="0"/>
          </a:p>
        </p:txBody>
      </p:sp>
      <p:pic>
        <p:nvPicPr>
          <p:cNvPr id="1026" name="Picture 2" descr="C:\Users\gregc\Documents\papers\vis09\TalkFigures\Bump1.png"/>
          <p:cNvPicPr>
            <a:picLocks noChangeAspect="1" noChangeArrowheads="1"/>
          </p:cNvPicPr>
          <p:nvPr/>
        </p:nvPicPr>
        <p:blipFill>
          <a:blip r:embed="rId2" cstate="print">
            <a:lum bright="-28000" contrast="34000"/>
          </a:blip>
          <a:stretch>
            <a:fillRect/>
          </a:stretch>
        </p:blipFill>
        <p:spPr bwMode="auto">
          <a:xfrm>
            <a:off x="3049225" y="2286000"/>
            <a:ext cx="3036264" cy="3440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Multi-Scale?</a:t>
            </a:r>
            <a:endParaRPr lang="en-US" dirty="0"/>
          </a:p>
        </p:txBody>
      </p:sp>
      <p:pic>
        <p:nvPicPr>
          <p:cNvPr id="1026" name="Picture 2" descr="C:\Users\gregc\Documents\papers\vis09\TalkFigures\Bump1.png"/>
          <p:cNvPicPr>
            <a:picLocks noChangeAspect="1" noChangeArrowheads="1"/>
          </p:cNvPicPr>
          <p:nvPr/>
        </p:nvPicPr>
        <p:blipFill>
          <a:blip r:embed="rId2" cstate="print">
            <a:lum bright="-28000" contrast="34000"/>
          </a:blip>
          <a:stretch>
            <a:fillRect/>
          </a:stretch>
        </p:blipFill>
        <p:spPr bwMode="auto">
          <a:xfrm>
            <a:off x="3049226" y="2286000"/>
            <a:ext cx="3036263" cy="3631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Multi-Scale?</a:t>
            </a:r>
            <a:endParaRPr lang="en-US" dirty="0"/>
          </a:p>
        </p:txBody>
      </p:sp>
      <p:pic>
        <p:nvPicPr>
          <p:cNvPr id="1026" name="Picture 2" descr="C:\Users\gregc\Documents\papers\vis09\TalkFigures\Bump1.png"/>
          <p:cNvPicPr>
            <a:picLocks noChangeAspect="1" noChangeArrowheads="1"/>
          </p:cNvPicPr>
          <p:nvPr/>
        </p:nvPicPr>
        <p:blipFill>
          <a:blip r:embed="rId2" cstate="print">
            <a:lum bright="-28000" contrast="34000"/>
          </a:blip>
          <a:stretch>
            <a:fillRect/>
          </a:stretch>
        </p:blipFill>
        <p:spPr bwMode="auto">
          <a:xfrm>
            <a:off x="2918837" y="2209912"/>
            <a:ext cx="3297042" cy="3685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1537</Words>
  <Application>Microsoft Office PowerPoint</Application>
  <PresentationFormat>On-screen Show (4:3)</PresentationFormat>
  <Paragraphs>412</Paragraphs>
  <Slides>50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Blank Presentation</vt:lpstr>
      <vt:lpstr> Multi-Scale Surface Descriptors </vt:lpstr>
      <vt:lpstr>Multi-Scale Surface Descriptors</vt:lpstr>
      <vt:lpstr>Motivation</vt:lpstr>
      <vt:lpstr>What we’re going to do</vt:lpstr>
      <vt:lpstr>What is Multi-Scale?</vt:lpstr>
      <vt:lpstr>What is Multi-Scale?</vt:lpstr>
      <vt:lpstr>What is Multi-Scale?</vt:lpstr>
      <vt:lpstr>What is Multi-Scale?</vt:lpstr>
      <vt:lpstr>What is Multi-Scale?</vt:lpstr>
      <vt:lpstr>What is Multi-Scale?</vt:lpstr>
      <vt:lpstr>Curvature and Non-Local Curvature</vt:lpstr>
      <vt:lpstr>2D Curvature (a quick definition)</vt:lpstr>
      <vt:lpstr>3D Curvature (a quick definition)</vt:lpstr>
      <vt:lpstr>Mesh Tessellation</vt:lpstr>
      <vt:lpstr>Local Curvature</vt:lpstr>
      <vt:lpstr>Desired Features</vt:lpstr>
      <vt:lpstr>The Algorithm (at a Very High Level)</vt:lpstr>
      <vt:lpstr>The Algorithm (at a High Level)</vt:lpstr>
      <vt:lpstr>The Algorithm (at a High Level)</vt:lpstr>
      <vt:lpstr>The Algorithm (at a High Level)</vt:lpstr>
      <vt:lpstr>Neighborhood Construction</vt:lpstr>
      <vt:lpstr>Surface Distance</vt:lpstr>
      <vt:lpstr>Improving Dijkstra’s Method</vt:lpstr>
      <vt:lpstr>Improving Dijkstra’s Method</vt:lpstr>
      <vt:lpstr>Improving Dijkstra’s Method</vt:lpstr>
      <vt:lpstr>Approximating Geodesics with Dijkstra</vt:lpstr>
      <vt:lpstr>Approximating Geodesics with Dijkstra</vt:lpstr>
      <vt:lpstr>Geodesics vs. 2-Ring Approximation: How bad are we?</vt:lpstr>
      <vt:lpstr>Height Field Projection</vt:lpstr>
      <vt:lpstr>Height Field Robustness</vt:lpstr>
      <vt:lpstr>Surface Characterization</vt:lpstr>
      <vt:lpstr>Surface Characterization</vt:lpstr>
      <vt:lpstr>Characterization Method ‘A’:  Fitting a Quadratic Surface</vt:lpstr>
      <vt:lpstr>Characterization Method ‘B’:  Moment-Based Surface Description</vt:lpstr>
      <vt:lpstr>Evaluation: Performance</vt:lpstr>
      <vt:lpstr>Evaluation:  Quadratic vs. Moments</vt:lpstr>
      <vt:lpstr>Evaluation:  Quadratics vs. Local Curvature</vt:lpstr>
      <vt:lpstr>Evaluation:  Noise Sensitivity</vt:lpstr>
      <vt:lpstr>Evaluation:  Noise Sensitivity</vt:lpstr>
      <vt:lpstr>Evaluation:  Noise Sensitivity</vt:lpstr>
      <vt:lpstr>Evaluation:  Tessellation Sensitivity</vt:lpstr>
      <vt:lpstr>Evaluation:  Tessellation Sensitivity</vt:lpstr>
      <vt:lpstr>Application:  Multi-Scale Lighting</vt:lpstr>
      <vt:lpstr>Application:  Watershed Segmentation</vt:lpstr>
      <vt:lpstr>Application:  Stylized Hatching</vt:lpstr>
      <vt:lpstr>Application:  Matching (curvature only)</vt:lpstr>
      <vt:lpstr>Application:  Matching (full descriptor)</vt:lpstr>
      <vt:lpstr>Conclusion</vt:lpstr>
      <vt:lpstr>Thanks!</vt:lpstr>
      <vt:lpstr>Characterization Method ‘B’:  Moment-Based Surface Description</vt:lpstr>
    </vt:vector>
  </TitlesOfParts>
  <Company>Melissa Kingman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Kingman</dc:creator>
  <cp:lastModifiedBy>gregc</cp:lastModifiedBy>
  <cp:revision>113</cp:revision>
  <dcterms:created xsi:type="dcterms:W3CDTF">2008-06-27T17:43:02Z</dcterms:created>
  <dcterms:modified xsi:type="dcterms:W3CDTF">2009-10-14T16:27:15Z</dcterms:modified>
</cp:coreProperties>
</file>